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Fraunces Extra Bold" pitchFamily="2" charset="77"/>
      <p:regular r:id="rId13"/>
      <p:italic r:id="rId14"/>
    </p:embeddedFont>
    <p:embeddedFont>
      <p:font typeface="Nobile" panose="02000503050000020004" pitchFamily="2"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FF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9" d="100"/>
          <a:sy n="99" d="100"/>
        </p:scale>
        <p:origin x="32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33.png>
</file>

<file path=ppt/media/image34.svg>
</file>

<file path=ppt/media/image35.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2601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txBody>
          <a:bodyPr/>
          <a:lstStyle/>
          <a:p>
            <a:endParaRPr lang="en-US"/>
          </a:p>
        </p:txBody>
      </p:sp>
      <p:sp>
        <p:nvSpPr>
          <p:cNvPr id="3" name="Shape 1"/>
          <p:cNvSpPr/>
          <p:nvPr/>
        </p:nvSpPr>
        <p:spPr>
          <a:xfrm>
            <a:off x="0" y="0"/>
            <a:ext cx="14630400" cy="8229600"/>
          </a:xfrm>
          <a:prstGeom prst="rect">
            <a:avLst/>
          </a:prstGeom>
          <a:solidFill>
            <a:srgbClr val="FAFFFA"/>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www.kaggle.com/datasets/shivamb/hulu-movies-and-tv-shows"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hyperlink" Target="https://www.kaggle.com/datasets/shivamb/disney-movies-and-tv-shows" TargetMode="External"/><Relationship Id="rId5" Type="http://schemas.openxmlformats.org/officeDocument/2006/relationships/hyperlink" Target="https://www.kaggle.com/datasets/shivamb/amazon-prime-movies-and-tv-shows" TargetMode="External"/><Relationship Id="rId4" Type="http://schemas.openxmlformats.org/officeDocument/2006/relationships/hyperlink" Target="https://www.kaggle.com/datasets/shivamb/netflix-show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12.svg"/><Relationship Id="rId13" Type="http://schemas.openxmlformats.org/officeDocument/2006/relationships/image" Target="../media/image17.png"/><Relationship Id="rId18" Type="http://schemas.openxmlformats.org/officeDocument/2006/relationships/image" Target="../media/image22.sv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svg"/><Relationship Id="rId17" Type="http://schemas.openxmlformats.org/officeDocument/2006/relationships/image" Target="../media/image21.png"/><Relationship Id="rId2" Type="http://schemas.openxmlformats.org/officeDocument/2006/relationships/notesSlide" Target="../notesSlides/notesSlide6.xml"/><Relationship Id="rId16" Type="http://schemas.openxmlformats.org/officeDocument/2006/relationships/image" Target="../media/image20.svg"/><Relationship Id="rId20" Type="http://schemas.openxmlformats.org/officeDocument/2006/relationships/image" Target="../media/image24.svg"/><Relationship Id="rId1" Type="http://schemas.openxmlformats.org/officeDocument/2006/relationships/slideLayout" Target="../slideLayouts/slideLayout7.xml"/><Relationship Id="rId6" Type="http://schemas.openxmlformats.org/officeDocument/2006/relationships/image" Target="../media/image10.svg"/><Relationship Id="rId11" Type="http://schemas.openxmlformats.org/officeDocument/2006/relationships/image" Target="../media/image15.png"/><Relationship Id="rId5" Type="http://schemas.openxmlformats.org/officeDocument/2006/relationships/image" Target="../media/image9.png"/><Relationship Id="rId15" Type="http://schemas.openxmlformats.org/officeDocument/2006/relationships/image" Target="../media/image19.png"/><Relationship Id="rId10" Type="http://schemas.openxmlformats.org/officeDocument/2006/relationships/image" Target="../media/image14.svg"/><Relationship Id="rId19" Type="http://schemas.openxmlformats.org/officeDocument/2006/relationships/image" Target="../media/image23.png"/><Relationship Id="rId4" Type="http://schemas.openxmlformats.org/officeDocument/2006/relationships/image" Target="../media/image8.svg"/><Relationship Id="rId9" Type="http://schemas.openxmlformats.org/officeDocument/2006/relationships/image" Target="../media/image13.png"/><Relationship Id="rId14" Type="http://schemas.openxmlformats.org/officeDocument/2006/relationships/image" Target="../media/image18.svg"/></Relationships>
</file>

<file path=ppt/slides/_rels/slide7.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12" Type="http://schemas.openxmlformats.org/officeDocument/2006/relationships/image" Target="../media/image34.sv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28.svg"/><Relationship Id="rId11" Type="http://schemas.openxmlformats.org/officeDocument/2006/relationships/image" Target="../media/image33.pn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7315200" cy="8229600"/>
          </a:xfrm>
          <a:prstGeom prst="rect">
            <a:avLst/>
          </a:prstGeom>
        </p:spPr>
      </p:pic>
      <p:sp>
        <p:nvSpPr>
          <p:cNvPr id="3" name="Text 0"/>
          <p:cNvSpPr/>
          <p:nvPr/>
        </p:nvSpPr>
        <p:spPr>
          <a:xfrm>
            <a:off x="8047911" y="814149"/>
            <a:ext cx="5849779" cy="217646"/>
          </a:xfrm>
          <a:prstGeom prst="rect">
            <a:avLst/>
          </a:prstGeom>
          <a:noFill/>
          <a:ln/>
        </p:spPr>
        <p:txBody>
          <a:bodyPr wrap="none" lIns="0" tIns="0" rIns="0" bIns="0" rtlCol="0" anchor="t"/>
          <a:lstStyle/>
          <a:p>
            <a:pPr marL="0" indent="0" algn="l">
              <a:lnSpc>
                <a:spcPts val="1700"/>
              </a:lnSpc>
              <a:buNone/>
            </a:pPr>
            <a:endParaRPr lang="en-US" sz="1050" dirty="0"/>
          </a:p>
        </p:txBody>
      </p:sp>
      <p:sp>
        <p:nvSpPr>
          <p:cNvPr id="4" name="Text 1"/>
          <p:cNvSpPr/>
          <p:nvPr/>
        </p:nvSpPr>
        <p:spPr>
          <a:xfrm>
            <a:off x="8047911" y="1167765"/>
            <a:ext cx="5849779" cy="1173480"/>
          </a:xfrm>
          <a:prstGeom prst="rect">
            <a:avLst/>
          </a:prstGeom>
          <a:noFill/>
          <a:ln/>
        </p:spPr>
        <p:txBody>
          <a:bodyPr wrap="square" lIns="0" tIns="0" rIns="0" bIns="0" rtlCol="0" anchor="t"/>
          <a:lstStyle/>
          <a:p>
            <a:pPr marL="0" indent="0" algn="ctr">
              <a:lnSpc>
                <a:spcPts val="4600"/>
              </a:lnSpc>
              <a:buNone/>
            </a:pPr>
            <a:r>
              <a:rPr lang="en-US" sz="4400" b="1" dirty="0">
                <a:solidFill>
                  <a:srgbClr val="3B4540"/>
                </a:solidFill>
                <a:latin typeface="Fraunces Extra Bold" pitchFamily="34" charset="0"/>
                <a:ea typeface="Fraunces Extra Bold" pitchFamily="34" charset="-122"/>
                <a:cs typeface="Fraunces Extra Bold" pitchFamily="34" charset="-120"/>
              </a:rPr>
              <a:t>DataFlix: The OTT Intelligence Dashboard</a:t>
            </a:r>
            <a:endParaRPr lang="en-US" sz="4400" dirty="0"/>
          </a:p>
        </p:txBody>
      </p:sp>
      <p:sp>
        <p:nvSpPr>
          <p:cNvPr id="5" name="Text 2"/>
          <p:cNvSpPr/>
          <p:nvPr/>
        </p:nvSpPr>
        <p:spPr>
          <a:xfrm>
            <a:off x="8047910" y="3014424"/>
            <a:ext cx="5849779" cy="272177"/>
          </a:xfrm>
          <a:prstGeom prst="rect">
            <a:avLst/>
          </a:prstGeom>
          <a:noFill/>
          <a:ln/>
        </p:spPr>
        <p:txBody>
          <a:bodyPr wrap="none" lIns="0" tIns="0" rIns="0" bIns="0" rtlCol="0" anchor="t"/>
          <a:lstStyle/>
          <a:p>
            <a:pPr marL="0" indent="0" algn="ctr">
              <a:lnSpc>
                <a:spcPts val="2100"/>
              </a:lnSpc>
              <a:buNone/>
            </a:pPr>
            <a:r>
              <a:rPr lang="en-US" sz="2400" i="1" dirty="0">
                <a:solidFill>
                  <a:srgbClr val="405449"/>
                </a:solidFill>
                <a:latin typeface="Nobile" pitchFamily="34" charset="0"/>
                <a:ea typeface="Nobile" pitchFamily="34" charset="-122"/>
                <a:cs typeface="Nobile" pitchFamily="34" charset="-120"/>
              </a:rPr>
              <a:t>Streaming Insights Reimagined</a:t>
            </a:r>
            <a:endParaRPr lang="en-US" sz="2400" dirty="0"/>
          </a:p>
        </p:txBody>
      </p:sp>
      <p:sp>
        <p:nvSpPr>
          <p:cNvPr id="6" name="Text 3"/>
          <p:cNvSpPr/>
          <p:nvPr/>
        </p:nvSpPr>
        <p:spPr>
          <a:xfrm>
            <a:off x="8047911" y="2970490"/>
            <a:ext cx="5849779" cy="217646"/>
          </a:xfrm>
          <a:prstGeom prst="rect">
            <a:avLst/>
          </a:prstGeom>
          <a:noFill/>
          <a:ln/>
        </p:spPr>
        <p:txBody>
          <a:bodyPr wrap="none" lIns="0" tIns="0" rIns="0" bIns="0" rtlCol="0" anchor="t"/>
          <a:lstStyle/>
          <a:p>
            <a:pPr marL="0" indent="0" algn="l">
              <a:lnSpc>
                <a:spcPts val="1700"/>
              </a:lnSpc>
              <a:buNone/>
            </a:pPr>
            <a:endParaRPr lang="en-US" sz="1050" dirty="0"/>
          </a:p>
        </p:txBody>
      </p:sp>
      <p:sp>
        <p:nvSpPr>
          <p:cNvPr id="7" name="Text 4"/>
          <p:cNvSpPr/>
          <p:nvPr/>
        </p:nvSpPr>
        <p:spPr>
          <a:xfrm>
            <a:off x="8047911" y="3341132"/>
            <a:ext cx="5849779" cy="217646"/>
          </a:xfrm>
          <a:prstGeom prst="rect">
            <a:avLst/>
          </a:prstGeom>
          <a:noFill/>
          <a:ln/>
        </p:spPr>
        <p:txBody>
          <a:bodyPr wrap="none" lIns="0" tIns="0" rIns="0" bIns="0" rtlCol="0" anchor="t"/>
          <a:lstStyle/>
          <a:p>
            <a:pPr marL="0" indent="0" algn="l">
              <a:lnSpc>
                <a:spcPts val="1700"/>
              </a:lnSpc>
              <a:buNone/>
            </a:pPr>
            <a:endParaRPr lang="en-US" sz="1050" dirty="0"/>
          </a:p>
        </p:txBody>
      </p:sp>
      <p:sp>
        <p:nvSpPr>
          <p:cNvPr id="8" name="Text 5"/>
          <p:cNvSpPr/>
          <p:nvPr/>
        </p:nvSpPr>
        <p:spPr>
          <a:xfrm>
            <a:off x="8047911" y="3711773"/>
            <a:ext cx="5849779" cy="217646"/>
          </a:xfrm>
          <a:prstGeom prst="rect">
            <a:avLst/>
          </a:prstGeom>
          <a:noFill/>
          <a:ln/>
        </p:spPr>
        <p:txBody>
          <a:bodyPr wrap="none" lIns="0" tIns="0" rIns="0" bIns="0" rtlCol="0" anchor="t"/>
          <a:lstStyle/>
          <a:p>
            <a:pPr marL="0" indent="0" algn="l">
              <a:lnSpc>
                <a:spcPts val="1700"/>
              </a:lnSpc>
              <a:buNone/>
            </a:pPr>
            <a:endParaRPr lang="en-US" sz="1050" dirty="0"/>
          </a:p>
        </p:txBody>
      </p:sp>
      <p:sp>
        <p:nvSpPr>
          <p:cNvPr id="9" name="Text 6"/>
          <p:cNvSpPr/>
          <p:nvPr/>
        </p:nvSpPr>
        <p:spPr>
          <a:xfrm>
            <a:off x="8279731" y="5353772"/>
            <a:ext cx="5849779" cy="272177"/>
          </a:xfrm>
          <a:prstGeom prst="rect">
            <a:avLst/>
          </a:prstGeom>
          <a:noFill/>
          <a:ln/>
        </p:spPr>
        <p:txBody>
          <a:bodyPr wrap="none" lIns="0" tIns="0" rIns="0" bIns="0" rtlCol="0" anchor="t"/>
          <a:lstStyle/>
          <a:p>
            <a:pPr marL="0" indent="0" algn="ctr">
              <a:lnSpc>
                <a:spcPts val="2100"/>
              </a:lnSpc>
              <a:buNone/>
            </a:pPr>
            <a:r>
              <a:rPr lang="en-US" sz="1600" b="1" dirty="0">
                <a:solidFill>
                  <a:srgbClr val="405449"/>
                </a:solidFill>
                <a:latin typeface="Nobile" pitchFamily="34" charset="0"/>
                <a:ea typeface="Nobile" pitchFamily="34" charset="-122"/>
                <a:cs typeface="Nobile" pitchFamily="34" charset="-120"/>
              </a:rPr>
              <a:t>Team Members:</a:t>
            </a:r>
            <a:endParaRPr lang="en-US" sz="1600" dirty="0"/>
          </a:p>
        </p:txBody>
      </p:sp>
      <p:sp>
        <p:nvSpPr>
          <p:cNvPr id="10" name="Text 7"/>
          <p:cNvSpPr/>
          <p:nvPr/>
        </p:nvSpPr>
        <p:spPr>
          <a:xfrm>
            <a:off x="8279731" y="5778944"/>
            <a:ext cx="5849779" cy="272177"/>
          </a:xfrm>
          <a:prstGeom prst="rect">
            <a:avLst/>
          </a:prstGeom>
          <a:noFill/>
          <a:ln/>
        </p:spPr>
        <p:txBody>
          <a:bodyPr wrap="none" lIns="0" tIns="0" rIns="0" bIns="0" rtlCol="0" anchor="t"/>
          <a:lstStyle/>
          <a:p>
            <a:pPr marL="0" indent="0" algn="r">
              <a:lnSpc>
                <a:spcPts val="2100"/>
              </a:lnSpc>
              <a:buNone/>
            </a:pPr>
            <a:r>
              <a:rPr lang="en-US" sz="1600" b="1" dirty="0">
                <a:solidFill>
                  <a:srgbClr val="405449"/>
                </a:solidFill>
                <a:latin typeface="Nobile" pitchFamily="34" charset="0"/>
                <a:ea typeface="Nobile" pitchFamily="34" charset="-122"/>
                <a:cs typeface="Nobile" pitchFamily="34" charset="-120"/>
              </a:rPr>
              <a:t>Aditi Borkar               RA2211027010030</a:t>
            </a:r>
            <a:endParaRPr lang="en-US" sz="1600" dirty="0"/>
          </a:p>
        </p:txBody>
      </p:sp>
      <p:sp>
        <p:nvSpPr>
          <p:cNvPr id="11" name="Text 8"/>
          <p:cNvSpPr/>
          <p:nvPr/>
        </p:nvSpPr>
        <p:spPr>
          <a:xfrm>
            <a:off x="8279729" y="6204116"/>
            <a:ext cx="5849779" cy="272177"/>
          </a:xfrm>
          <a:prstGeom prst="rect">
            <a:avLst/>
          </a:prstGeom>
          <a:noFill/>
          <a:ln/>
        </p:spPr>
        <p:txBody>
          <a:bodyPr wrap="none" lIns="0" tIns="0" rIns="0" bIns="0" rtlCol="0" anchor="t"/>
          <a:lstStyle/>
          <a:p>
            <a:pPr marL="0" indent="0" algn="r">
              <a:lnSpc>
                <a:spcPts val="2100"/>
              </a:lnSpc>
              <a:buNone/>
            </a:pPr>
            <a:r>
              <a:rPr lang="en-US" sz="1600" b="1" dirty="0">
                <a:solidFill>
                  <a:srgbClr val="405449"/>
                </a:solidFill>
                <a:latin typeface="Nobile" pitchFamily="34" charset="0"/>
                <a:ea typeface="Nobile" pitchFamily="34" charset="-122"/>
                <a:cs typeface="Nobile" pitchFamily="34" charset="-120"/>
              </a:rPr>
              <a:t>  Vibhor Pundhir         RA2211027010031</a:t>
            </a:r>
            <a:endParaRPr lang="en-US" sz="1600" dirty="0"/>
          </a:p>
        </p:txBody>
      </p:sp>
      <p:sp>
        <p:nvSpPr>
          <p:cNvPr id="12" name="Text 9"/>
          <p:cNvSpPr/>
          <p:nvPr/>
        </p:nvSpPr>
        <p:spPr>
          <a:xfrm>
            <a:off x="8279731" y="6629289"/>
            <a:ext cx="5849779" cy="272177"/>
          </a:xfrm>
          <a:prstGeom prst="rect">
            <a:avLst/>
          </a:prstGeom>
          <a:noFill/>
          <a:ln/>
        </p:spPr>
        <p:txBody>
          <a:bodyPr wrap="none" lIns="0" tIns="0" rIns="0" bIns="0" rtlCol="0" anchor="t"/>
          <a:lstStyle/>
          <a:p>
            <a:pPr marL="0" indent="0" algn="r">
              <a:lnSpc>
                <a:spcPts val="2100"/>
              </a:lnSpc>
              <a:buNone/>
            </a:pPr>
            <a:r>
              <a:rPr lang="en-US" sz="1600" b="1" dirty="0">
                <a:solidFill>
                  <a:srgbClr val="405449"/>
                </a:solidFill>
                <a:latin typeface="Nobile" pitchFamily="34" charset="0"/>
                <a:ea typeface="Nobile" pitchFamily="34" charset="-122"/>
                <a:cs typeface="Nobile" pitchFamily="34" charset="-120"/>
              </a:rPr>
              <a:t>  Paras Tikoo               RA2211027010048</a:t>
            </a:r>
            <a:endParaRPr lang="en-US" sz="1600" dirty="0"/>
          </a:p>
        </p:txBody>
      </p:sp>
      <p:sp>
        <p:nvSpPr>
          <p:cNvPr id="13" name="Text 10"/>
          <p:cNvSpPr/>
          <p:nvPr/>
        </p:nvSpPr>
        <p:spPr>
          <a:xfrm>
            <a:off x="8279731" y="7054461"/>
            <a:ext cx="5849779" cy="272177"/>
          </a:xfrm>
          <a:prstGeom prst="rect">
            <a:avLst/>
          </a:prstGeom>
          <a:noFill/>
          <a:ln/>
        </p:spPr>
        <p:txBody>
          <a:bodyPr wrap="none" lIns="0" tIns="0" rIns="0" bIns="0" rtlCol="0" anchor="t"/>
          <a:lstStyle/>
          <a:p>
            <a:pPr marL="0" indent="0" algn="r">
              <a:lnSpc>
                <a:spcPts val="2100"/>
              </a:lnSpc>
              <a:buNone/>
            </a:pPr>
            <a:r>
              <a:rPr lang="en-US" sz="1600" b="1" dirty="0">
                <a:solidFill>
                  <a:srgbClr val="405449"/>
                </a:solidFill>
                <a:latin typeface="Nobile" pitchFamily="34" charset="0"/>
                <a:ea typeface="Nobile" pitchFamily="34" charset="-122"/>
                <a:cs typeface="Nobile" pitchFamily="34" charset="-120"/>
              </a:rPr>
              <a:t>Kenisha Surana        RA2211027010078</a:t>
            </a:r>
            <a:endParaRPr lang="en-US" sz="1600" dirty="0"/>
          </a:p>
        </p:txBody>
      </p:sp>
      <p:sp>
        <p:nvSpPr>
          <p:cNvPr id="14" name="Text 11"/>
          <p:cNvSpPr/>
          <p:nvPr/>
        </p:nvSpPr>
        <p:spPr>
          <a:xfrm>
            <a:off x="8047911" y="6208276"/>
            <a:ext cx="5849779" cy="217646"/>
          </a:xfrm>
          <a:prstGeom prst="rect">
            <a:avLst/>
          </a:prstGeom>
          <a:noFill/>
          <a:ln/>
        </p:spPr>
        <p:txBody>
          <a:bodyPr wrap="none" lIns="0" tIns="0" rIns="0" bIns="0" rtlCol="0" anchor="t"/>
          <a:lstStyle/>
          <a:p>
            <a:pPr marL="0" indent="0" algn="l">
              <a:lnSpc>
                <a:spcPts val="1700"/>
              </a:lnSpc>
              <a:buNone/>
            </a:pPr>
            <a:endParaRPr lang="en-US" sz="1050" dirty="0"/>
          </a:p>
        </p:txBody>
      </p:sp>
      <p:sp>
        <p:nvSpPr>
          <p:cNvPr id="15" name="Text 12"/>
          <p:cNvSpPr/>
          <p:nvPr/>
        </p:nvSpPr>
        <p:spPr>
          <a:xfrm>
            <a:off x="8047911" y="6578918"/>
            <a:ext cx="5849779" cy="217646"/>
          </a:xfrm>
          <a:prstGeom prst="rect">
            <a:avLst/>
          </a:prstGeom>
          <a:noFill/>
          <a:ln/>
        </p:spPr>
        <p:txBody>
          <a:bodyPr wrap="none" lIns="0" tIns="0" rIns="0" bIns="0" rtlCol="0" anchor="t"/>
          <a:lstStyle/>
          <a:p>
            <a:pPr marL="0" indent="0" algn="l">
              <a:lnSpc>
                <a:spcPts val="1700"/>
              </a:lnSpc>
              <a:buNone/>
            </a:pPr>
            <a:endParaRPr lang="en-US" sz="1050" dirty="0"/>
          </a:p>
        </p:txBody>
      </p:sp>
      <p:sp>
        <p:nvSpPr>
          <p:cNvPr id="16" name="Text 13"/>
          <p:cNvSpPr/>
          <p:nvPr/>
        </p:nvSpPr>
        <p:spPr>
          <a:xfrm>
            <a:off x="8047911" y="6949559"/>
            <a:ext cx="5849779" cy="217646"/>
          </a:xfrm>
          <a:prstGeom prst="rect">
            <a:avLst/>
          </a:prstGeom>
          <a:noFill/>
          <a:ln/>
        </p:spPr>
        <p:txBody>
          <a:bodyPr wrap="none" lIns="0" tIns="0" rIns="0" bIns="0" rtlCol="0" anchor="t"/>
          <a:lstStyle/>
          <a:p>
            <a:pPr marL="0" indent="0" algn="l">
              <a:lnSpc>
                <a:spcPts val="1700"/>
              </a:lnSpc>
              <a:buNone/>
            </a:pPr>
            <a:endParaRPr lang="en-US" sz="1050" dirty="0"/>
          </a:p>
        </p:txBody>
      </p:sp>
      <p:sp>
        <p:nvSpPr>
          <p:cNvPr id="17" name="Text 14"/>
          <p:cNvSpPr/>
          <p:nvPr/>
        </p:nvSpPr>
        <p:spPr>
          <a:xfrm>
            <a:off x="8047911" y="7320201"/>
            <a:ext cx="5849779" cy="217646"/>
          </a:xfrm>
          <a:prstGeom prst="rect">
            <a:avLst/>
          </a:prstGeom>
          <a:noFill/>
          <a:ln/>
        </p:spPr>
        <p:txBody>
          <a:bodyPr wrap="none" lIns="0" tIns="0" rIns="0" bIns="0" rtlCol="0" anchor="t"/>
          <a:lstStyle/>
          <a:p>
            <a:pPr marL="0" indent="0" algn="l">
              <a:lnSpc>
                <a:spcPts val="1700"/>
              </a:lnSpc>
              <a:buNone/>
            </a:pPr>
            <a:endParaRPr lang="en-US" sz="1050" dirty="0"/>
          </a:p>
        </p:txBody>
      </p:sp>
      <p:sp>
        <p:nvSpPr>
          <p:cNvPr id="20" name="Rectangle 19">
            <a:extLst>
              <a:ext uri="{FF2B5EF4-FFF2-40B4-BE49-F238E27FC236}">
                <a16:creationId xmlns:a16="http://schemas.microsoft.com/office/drawing/2014/main" id="{FEB9E447-54A8-C0C8-9821-D22015B77637}"/>
              </a:ext>
            </a:extLst>
          </p:cNvPr>
          <p:cNvSpPr/>
          <p:nvPr/>
        </p:nvSpPr>
        <p:spPr>
          <a:xfrm>
            <a:off x="12788721" y="7320200"/>
            <a:ext cx="1841679" cy="850106"/>
          </a:xfrm>
          <a:prstGeom prst="rect">
            <a:avLst/>
          </a:prstGeom>
          <a:solidFill>
            <a:srgbClr val="FBFFFA"/>
          </a:solidFill>
          <a:ln>
            <a:solidFill>
              <a:srgbClr val="FBFF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689253"/>
            <a:ext cx="2409944" cy="301228"/>
          </a:xfrm>
          <a:prstGeom prst="rect">
            <a:avLst/>
          </a:prstGeom>
          <a:noFill/>
          <a:ln/>
        </p:spPr>
        <p:txBody>
          <a:bodyPr wrap="none" lIns="0" tIns="0" rIns="0" bIns="0" rtlCol="0" anchor="t"/>
          <a:lstStyle/>
          <a:p>
            <a:pPr marL="0" indent="0" algn="l">
              <a:lnSpc>
                <a:spcPts val="2350"/>
              </a:lnSpc>
              <a:buNone/>
            </a:pPr>
            <a:endParaRPr lang="en-US" sz="1850" dirty="0"/>
          </a:p>
        </p:txBody>
      </p:sp>
      <p:sp>
        <p:nvSpPr>
          <p:cNvPr id="3" name="Text 1"/>
          <p:cNvSpPr/>
          <p:nvPr/>
        </p:nvSpPr>
        <p:spPr>
          <a:xfrm>
            <a:off x="793790" y="1279684"/>
            <a:ext cx="10866477" cy="1205032"/>
          </a:xfrm>
          <a:prstGeom prst="rect">
            <a:avLst/>
          </a:prstGeom>
          <a:noFill/>
          <a:ln/>
        </p:spPr>
        <p:txBody>
          <a:bodyPr wrap="none" lIns="0" tIns="0" rIns="0" bIns="0" rtlCol="0" anchor="t"/>
          <a:lstStyle/>
          <a:p>
            <a:pPr marL="0" indent="0" algn="l">
              <a:lnSpc>
                <a:spcPts val="9450"/>
              </a:lnSpc>
              <a:buNone/>
            </a:pPr>
            <a:r>
              <a:rPr lang="en-US" sz="7550" b="1" dirty="0">
                <a:solidFill>
                  <a:srgbClr val="438951"/>
                </a:solidFill>
                <a:latin typeface="Fraunces Extra Bold" pitchFamily="34" charset="0"/>
                <a:ea typeface="Fraunces Extra Bold" pitchFamily="34" charset="-122"/>
                <a:cs typeface="Fraunces Extra Bold" pitchFamily="34" charset="-120"/>
              </a:rPr>
              <a:t>From Data to Decision</a:t>
            </a:r>
            <a:endParaRPr lang="en-US" sz="7550" dirty="0"/>
          </a:p>
        </p:txBody>
      </p:sp>
      <p:sp>
        <p:nvSpPr>
          <p:cNvPr id="4" name="Shape 2"/>
          <p:cNvSpPr/>
          <p:nvPr/>
        </p:nvSpPr>
        <p:spPr>
          <a:xfrm>
            <a:off x="793790" y="2870220"/>
            <a:ext cx="13042821" cy="31671"/>
          </a:xfrm>
          <a:prstGeom prst="rect">
            <a:avLst/>
          </a:prstGeom>
          <a:solidFill>
            <a:srgbClr val="405449">
              <a:alpha val="50000"/>
            </a:srgbClr>
          </a:solidFill>
          <a:ln/>
        </p:spPr>
        <p:txBody>
          <a:bodyPr/>
          <a:lstStyle/>
          <a:p>
            <a:endParaRPr lang="en-US"/>
          </a:p>
        </p:txBody>
      </p:sp>
      <p:sp>
        <p:nvSpPr>
          <p:cNvPr id="5" name="Text 3"/>
          <p:cNvSpPr/>
          <p:nvPr/>
        </p:nvSpPr>
        <p:spPr>
          <a:xfrm>
            <a:off x="793790" y="3118604"/>
            <a:ext cx="13042821" cy="385524"/>
          </a:xfrm>
          <a:prstGeom prst="rect">
            <a:avLst/>
          </a:prstGeom>
          <a:noFill/>
          <a:ln/>
        </p:spPr>
        <p:txBody>
          <a:bodyPr wrap="none" lIns="0" tIns="0" rIns="0" bIns="0" rtlCol="0" anchor="t"/>
          <a:lstStyle/>
          <a:p>
            <a:pPr marL="0" indent="0" algn="l">
              <a:lnSpc>
                <a:spcPts val="3000"/>
              </a:lnSpc>
              <a:buNone/>
            </a:pPr>
            <a:r>
              <a:rPr lang="en-US" sz="1850" dirty="0">
                <a:solidFill>
                  <a:srgbClr val="405449"/>
                </a:solidFill>
                <a:latin typeface="Nobile" pitchFamily="34" charset="0"/>
                <a:ea typeface="Nobile" pitchFamily="34" charset="-122"/>
                <a:cs typeface="Nobile" pitchFamily="34" charset="-120"/>
              </a:rPr>
              <a:t>DataFlix successfully transforms raw OTT data into a powerful, interactive intelligence tool.</a:t>
            </a:r>
            <a:endParaRPr lang="en-US" sz="1850" dirty="0"/>
          </a:p>
        </p:txBody>
      </p:sp>
      <p:sp>
        <p:nvSpPr>
          <p:cNvPr id="6" name="Text 4"/>
          <p:cNvSpPr/>
          <p:nvPr/>
        </p:nvSpPr>
        <p:spPr>
          <a:xfrm>
            <a:off x="793790" y="3720941"/>
            <a:ext cx="13042821" cy="385524"/>
          </a:xfrm>
          <a:prstGeom prst="rect">
            <a:avLst/>
          </a:prstGeom>
          <a:noFill/>
          <a:ln/>
        </p:spPr>
        <p:txBody>
          <a:bodyPr wrap="none" lIns="0" tIns="0" rIns="0" bIns="0" rtlCol="0" anchor="t"/>
          <a:lstStyle/>
          <a:p>
            <a:pPr marL="0" indent="0" algn="l">
              <a:lnSpc>
                <a:spcPts val="3000"/>
              </a:lnSpc>
              <a:buNone/>
            </a:pPr>
            <a:r>
              <a:rPr lang="en-US" sz="1850" dirty="0">
                <a:solidFill>
                  <a:srgbClr val="405449"/>
                </a:solidFill>
                <a:latin typeface="Nobile" pitchFamily="34" charset="0"/>
                <a:ea typeface="Nobile" pitchFamily="34" charset="-122"/>
                <a:cs typeface="Nobile" pitchFamily="34" charset="-120"/>
              </a:rPr>
              <a:t>Provides both high-level market views and deep dives into individual platform strategies.</a:t>
            </a:r>
            <a:endParaRPr lang="en-US" sz="1850" dirty="0"/>
          </a:p>
        </p:txBody>
      </p:sp>
      <p:sp>
        <p:nvSpPr>
          <p:cNvPr id="7" name="Text 5"/>
          <p:cNvSpPr/>
          <p:nvPr/>
        </p:nvSpPr>
        <p:spPr>
          <a:xfrm>
            <a:off x="793790" y="4323278"/>
            <a:ext cx="13042821" cy="385524"/>
          </a:xfrm>
          <a:prstGeom prst="rect">
            <a:avLst/>
          </a:prstGeom>
          <a:noFill/>
          <a:ln/>
        </p:spPr>
        <p:txBody>
          <a:bodyPr wrap="none" lIns="0" tIns="0" rIns="0" bIns="0" rtlCol="0" anchor="t"/>
          <a:lstStyle/>
          <a:p>
            <a:pPr marL="0" indent="0" algn="l">
              <a:lnSpc>
                <a:spcPts val="3000"/>
              </a:lnSpc>
              <a:buNone/>
            </a:pPr>
            <a:r>
              <a:rPr lang="en-US" sz="1850" dirty="0">
                <a:solidFill>
                  <a:srgbClr val="405449"/>
                </a:solidFill>
                <a:latin typeface="Nobile" pitchFamily="34" charset="0"/>
                <a:ea typeface="Nobile" pitchFamily="34" charset="-122"/>
                <a:cs typeface="Nobile" pitchFamily="34" charset="-120"/>
              </a:rPr>
              <a:t>Demonstrates the power of Python, Streamlit, and Plotly for building professional BI dashboards.</a:t>
            </a:r>
            <a:endParaRPr lang="en-US" sz="1850" dirty="0"/>
          </a:p>
        </p:txBody>
      </p:sp>
      <p:sp>
        <p:nvSpPr>
          <p:cNvPr id="8" name="Text 6"/>
          <p:cNvSpPr/>
          <p:nvPr/>
        </p:nvSpPr>
        <p:spPr>
          <a:xfrm>
            <a:off x="1082993" y="5214818"/>
            <a:ext cx="8946356" cy="361474"/>
          </a:xfrm>
          <a:prstGeom prst="rect">
            <a:avLst/>
          </a:prstGeom>
          <a:noFill/>
          <a:ln/>
        </p:spPr>
        <p:txBody>
          <a:bodyPr wrap="none" lIns="0" tIns="0" rIns="0" bIns="0" rtlCol="0" anchor="t"/>
          <a:lstStyle/>
          <a:p>
            <a:pPr marL="0" indent="0" algn="l">
              <a:lnSpc>
                <a:spcPts val="2800"/>
              </a:lnSpc>
              <a:buNone/>
            </a:pPr>
            <a:r>
              <a:rPr lang="en-US" sz="2250" b="1" dirty="0">
                <a:solidFill>
                  <a:srgbClr val="438951"/>
                </a:solidFill>
                <a:latin typeface="Fraunces Extra Bold" pitchFamily="34" charset="0"/>
                <a:ea typeface="Fraunces Extra Bold" pitchFamily="34" charset="-122"/>
                <a:cs typeface="Fraunces Extra Bold" pitchFamily="34" charset="-120"/>
              </a:rPr>
              <a:t>Tagline Recap:</a:t>
            </a:r>
            <a:r>
              <a:rPr lang="en-US" sz="2250" b="1" dirty="0">
                <a:solidFill>
                  <a:srgbClr val="3B4540"/>
                </a:solidFill>
                <a:latin typeface="Fraunces Extra Bold" pitchFamily="34" charset="0"/>
                <a:ea typeface="Fraunces Extra Bold" pitchFamily="34" charset="-122"/>
                <a:cs typeface="Fraunces Extra Bold" pitchFamily="34" charset="-120"/>
              </a:rPr>
              <a:t> Truly "Turning Streaming Data into Strategy."</a:t>
            </a:r>
            <a:endParaRPr lang="en-US" sz="2250" dirty="0"/>
          </a:p>
        </p:txBody>
      </p:sp>
      <p:sp>
        <p:nvSpPr>
          <p:cNvPr id="9" name="Shape 7"/>
          <p:cNvSpPr/>
          <p:nvPr/>
        </p:nvSpPr>
        <p:spPr>
          <a:xfrm>
            <a:off x="793790" y="4925616"/>
            <a:ext cx="22860" cy="939879"/>
          </a:xfrm>
          <a:prstGeom prst="rect">
            <a:avLst/>
          </a:prstGeom>
          <a:solidFill>
            <a:srgbClr val="438951"/>
          </a:solidFill>
          <a:ln/>
        </p:spPr>
        <p:txBody>
          <a:bodyPr/>
          <a:lstStyle/>
          <a:p>
            <a:endParaRPr lang="en-US"/>
          </a:p>
        </p:txBody>
      </p:sp>
      <p:sp>
        <p:nvSpPr>
          <p:cNvPr id="10" name="Shape 8"/>
          <p:cNvSpPr/>
          <p:nvPr/>
        </p:nvSpPr>
        <p:spPr>
          <a:xfrm>
            <a:off x="793790" y="6178610"/>
            <a:ext cx="13042821" cy="31671"/>
          </a:xfrm>
          <a:prstGeom prst="rect">
            <a:avLst/>
          </a:prstGeom>
          <a:solidFill>
            <a:srgbClr val="405449">
              <a:alpha val="50000"/>
            </a:srgbClr>
          </a:solidFill>
          <a:ln/>
        </p:spPr>
        <p:txBody>
          <a:bodyPr/>
          <a:lstStyle/>
          <a:p>
            <a:endParaRPr lang="en-US"/>
          </a:p>
        </p:txBody>
      </p:sp>
      <p:sp>
        <p:nvSpPr>
          <p:cNvPr id="11" name="Text 9"/>
          <p:cNvSpPr/>
          <p:nvPr/>
        </p:nvSpPr>
        <p:spPr>
          <a:xfrm>
            <a:off x="793790" y="6499384"/>
            <a:ext cx="3855958" cy="481965"/>
          </a:xfrm>
          <a:prstGeom prst="rect">
            <a:avLst/>
          </a:prstGeom>
          <a:noFill/>
          <a:ln/>
        </p:spPr>
        <p:txBody>
          <a:bodyPr wrap="none" lIns="0" tIns="0" rIns="0" bIns="0" rtlCol="0" anchor="t"/>
          <a:lstStyle/>
          <a:p>
            <a:pPr marL="0" indent="0" algn="l">
              <a:lnSpc>
                <a:spcPts val="3750"/>
              </a:lnSpc>
              <a:buNone/>
            </a:pPr>
            <a:r>
              <a:rPr lang="en-US" sz="3000" b="1" dirty="0">
                <a:solidFill>
                  <a:srgbClr val="3B4540"/>
                </a:solidFill>
                <a:latin typeface="Fraunces Extra Bold" pitchFamily="34" charset="0"/>
                <a:ea typeface="Fraunces Extra Bold" pitchFamily="34" charset="-122"/>
                <a:cs typeface="Fraunces Extra Bold" pitchFamily="34" charset="-120"/>
              </a:rPr>
              <a:t>Thank You!</a:t>
            </a:r>
            <a:endParaRPr lang="en-US" sz="3000" dirty="0"/>
          </a:p>
        </p:txBody>
      </p:sp>
      <p:sp>
        <p:nvSpPr>
          <p:cNvPr id="12" name="Text 10"/>
          <p:cNvSpPr/>
          <p:nvPr/>
        </p:nvSpPr>
        <p:spPr>
          <a:xfrm>
            <a:off x="793790" y="7058382"/>
            <a:ext cx="3855958" cy="481965"/>
          </a:xfrm>
          <a:prstGeom prst="rect">
            <a:avLst/>
          </a:prstGeom>
          <a:noFill/>
          <a:ln/>
        </p:spPr>
        <p:txBody>
          <a:bodyPr wrap="none" lIns="0" tIns="0" rIns="0" bIns="0" rtlCol="0" anchor="t"/>
          <a:lstStyle/>
          <a:p>
            <a:pPr marL="0" indent="0" algn="l">
              <a:lnSpc>
                <a:spcPts val="3750"/>
              </a:lnSpc>
              <a:buNone/>
            </a:pPr>
            <a:endParaRPr lang="en-US" sz="3000" dirty="0"/>
          </a:p>
        </p:txBody>
      </p:sp>
      <p:sp>
        <p:nvSpPr>
          <p:cNvPr id="13" name="Rectangle 12">
            <a:extLst>
              <a:ext uri="{FF2B5EF4-FFF2-40B4-BE49-F238E27FC236}">
                <a16:creationId xmlns:a16="http://schemas.microsoft.com/office/drawing/2014/main" id="{6D36E6FB-4F1F-72EC-9DD4-16D85B788B8D}"/>
              </a:ext>
            </a:extLst>
          </p:cNvPr>
          <p:cNvSpPr/>
          <p:nvPr/>
        </p:nvSpPr>
        <p:spPr>
          <a:xfrm>
            <a:off x="12788721" y="7320200"/>
            <a:ext cx="1841679" cy="850106"/>
          </a:xfrm>
          <a:prstGeom prst="rect">
            <a:avLst/>
          </a:prstGeom>
          <a:solidFill>
            <a:srgbClr val="FBFFFA"/>
          </a:solidFill>
          <a:ln>
            <a:solidFill>
              <a:srgbClr val="FBFF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09944"/>
          </a:xfrm>
          <a:prstGeom prst="rect">
            <a:avLst/>
          </a:prstGeom>
        </p:spPr>
      </p:pic>
      <p:sp>
        <p:nvSpPr>
          <p:cNvPr id="3" name="Text 0"/>
          <p:cNvSpPr/>
          <p:nvPr/>
        </p:nvSpPr>
        <p:spPr>
          <a:xfrm>
            <a:off x="793790" y="3189803"/>
            <a:ext cx="2499955" cy="301228"/>
          </a:xfrm>
          <a:prstGeom prst="rect">
            <a:avLst/>
          </a:prstGeom>
          <a:noFill/>
          <a:ln/>
        </p:spPr>
        <p:txBody>
          <a:bodyPr wrap="none" lIns="0" tIns="0" rIns="0" bIns="0" rtlCol="0" anchor="t"/>
          <a:lstStyle/>
          <a:p>
            <a:pPr marL="0" indent="0" algn="l">
              <a:lnSpc>
                <a:spcPts val="2350"/>
              </a:lnSpc>
              <a:buNone/>
            </a:pPr>
            <a:r>
              <a:rPr lang="en-US" sz="1850" b="1" dirty="0">
                <a:solidFill>
                  <a:srgbClr val="438951"/>
                </a:solidFill>
                <a:latin typeface="Fraunces Extra Bold" pitchFamily="34" charset="0"/>
                <a:ea typeface="Fraunces Extra Bold" pitchFamily="34" charset="-122"/>
                <a:cs typeface="Fraunces Extra Bold" pitchFamily="34" charset="-120"/>
              </a:rPr>
              <a:t>The Streaming Wars</a:t>
            </a:r>
            <a:endParaRPr lang="en-US" sz="1850" dirty="0"/>
          </a:p>
        </p:txBody>
      </p:sp>
      <p:sp>
        <p:nvSpPr>
          <p:cNvPr id="4" name="Text 1"/>
          <p:cNvSpPr/>
          <p:nvPr/>
        </p:nvSpPr>
        <p:spPr>
          <a:xfrm>
            <a:off x="793790" y="3568065"/>
            <a:ext cx="6226135" cy="602456"/>
          </a:xfrm>
          <a:prstGeom prst="rect">
            <a:avLst/>
          </a:prstGeom>
          <a:noFill/>
          <a:ln/>
        </p:spPr>
        <p:txBody>
          <a:bodyPr wrap="none" lIns="0" tIns="0" rIns="0" bIns="0" rtlCol="0" anchor="t"/>
          <a:lstStyle/>
          <a:p>
            <a:pPr marL="0" indent="0" algn="l">
              <a:lnSpc>
                <a:spcPts val="4700"/>
              </a:lnSpc>
              <a:buNone/>
            </a:pPr>
            <a:r>
              <a:rPr lang="en-US" sz="3750" b="1" dirty="0">
                <a:solidFill>
                  <a:srgbClr val="3B4540"/>
                </a:solidFill>
                <a:latin typeface="Fraunces Extra Bold" pitchFamily="34" charset="0"/>
                <a:ea typeface="Fraunces Extra Bold" pitchFamily="34" charset="-122"/>
                <a:cs typeface="Fraunces Extra Bold" pitchFamily="34" charset="-120"/>
              </a:rPr>
              <a:t>A Data-Driven Battlefield</a:t>
            </a:r>
            <a:endParaRPr lang="en-US" sz="3750" dirty="0"/>
          </a:p>
        </p:txBody>
      </p:sp>
      <p:sp>
        <p:nvSpPr>
          <p:cNvPr id="5" name="Text 2"/>
          <p:cNvSpPr/>
          <p:nvPr/>
        </p:nvSpPr>
        <p:spPr>
          <a:xfrm>
            <a:off x="793790" y="4459724"/>
            <a:ext cx="13042821" cy="385524"/>
          </a:xfrm>
          <a:prstGeom prst="rect">
            <a:avLst/>
          </a:prstGeom>
          <a:noFill/>
          <a:ln/>
        </p:spPr>
        <p:txBody>
          <a:bodyPr wrap="none" lIns="0" tIns="0" rIns="0" bIns="0" rtlCol="0" anchor="t"/>
          <a:lstStyle/>
          <a:p>
            <a:pPr marL="0" indent="0" algn="l">
              <a:lnSpc>
                <a:spcPts val="3000"/>
              </a:lnSpc>
              <a:buNone/>
            </a:pPr>
            <a:r>
              <a:rPr lang="en-US" sz="1850" dirty="0">
                <a:solidFill>
                  <a:srgbClr val="405449"/>
                </a:solidFill>
                <a:latin typeface="Nobile" pitchFamily="34" charset="0"/>
                <a:ea typeface="Nobile" pitchFamily="34" charset="-122"/>
                <a:cs typeface="Nobile" pitchFamily="34" charset="-120"/>
              </a:rPr>
              <a:t>The OTT (Over-The-Top) market is booming and fiercely competitive (Netflix, Prime Video, Disney+, Hulu, etc.).</a:t>
            </a:r>
            <a:endParaRPr lang="en-US" sz="1850" dirty="0"/>
          </a:p>
        </p:txBody>
      </p:sp>
      <p:sp>
        <p:nvSpPr>
          <p:cNvPr id="6" name="Text 3"/>
          <p:cNvSpPr/>
          <p:nvPr/>
        </p:nvSpPr>
        <p:spPr>
          <a:xfrm>
            <a:off x="793790" y="5062061"/>
            <a:ext cx="13042821" cy="385524"/>
          </a:xfrm>
          <a:prstGeom prst="rect">
            <a:avLst/>
          </a:prstGeom>
          <a:noFill/>
          <a:ln/>
        </p:spPr>
        <p:txBody>
          <a:bodyPr wrap="none" lIns="0" tIns="0" rIns="0" bIns="0" rtlCol="0" anchor="t"/>
          <a:lstStyle/>
          <a:p>
            <a:pPr marL="0" indent="0" algn="l">
              <a:lnSpc>
                <a:spcPts val="3000"/>
              </a:lnSpc>
              <a:buNone/>
            </a:pPr>
            <a:r>
              <a:rPr lang="en-US" sz="1850" dirty="0">
                <a:solidFill>
                  <a:srgbClr val="405449"/>
                </a:solidFill>
                <a:latin typeface="Nobile" pitchFamily="34" charset="0"/>
                <a:ea typeface="Nobile" pitchFamily="34" charset="-122"/>
                <a:cs typeface="Nobile" pitchFamily="34" charset="-120"/>
              </a:rPr>
              <a:t>Understanding content strategy, audience preferences, and market trends is crucial for platform success.</a:t>
            </a:r>
            <a:endParaRPr lang="en-US" sz="1850" dirty="0"/>
          </a:p>
        </p:txBody>
      </p:sp>
      <p:sp>
        <p:nvSpPr>
          <p:cNvPr id="7" name="Text 4"/>
          <p:cNvSpPr/>
          <p:nvPr/>
        </p:nvSpPr>
        <p:spPr>
          <a:xfrm>
            <a:off x="793790" y="5857161"/>
            <a:ext cx="2409944" cy="301228"/>
          </a:xfrm>
          <a:prstGeom prst="rect">
            <a:avLst/>
          </a:prstGeom>
          <a:noFill/>
          <a:ln/>
        </p:spPr>
        <p:txBody>
          <a:bodyPr wrap="none" lIns="0" tIns="0" rIns="0" bIns="0" rtlCol="0" anchor="t"/>
          <a:lstStyle/>
          <a:p>
            <a:pPr marL="0" indent="0" algn="l">
              <a:lnSpc>
                <a:spcPts val="2350"/>
              </a:lnSpc>
              <a:buNone/>
            </a:pPr>
            <a:r>
              <a:rPr lang="en-US" sz="1850" b="1" dirty="0">
                <a:solidFill>
                  <a:srgbClr val="438951"/>
                </a:solidFill>
                <a:latin typeface="Fraunces Extra Bold" pitchFamily="34" charset="0"/>
                <a:ea typeface="Fraunces Extra Bold" pitchFamily="34" charset="-122"/>
                <a:cs typeface="Fraunces Extra Bold" pitchFamily="34" charset="-120"/>
              </a:rPr>
              <a:t>Problem</a:t>
            </a:r>
            <a:endParaRPr lang="en-US" sz="1850" dirty="0"/>
          </a:p>
        </p:txBody>
      </p:sp>
      <p:sp>
        <p:nvSpPr>
          <p:cNvPr id="8" name="Text 5"/>
          <p:cNvSpPr/>
          <p:nvPr/>
        </p:nvSpPr>
        <p:spPr>
          <a:xfrm>
            <a:off x="793790" y="6351151"/>
            <a:ext cx="6286262" cy="925116"/>
          </a:xfrm>
          <a:prstGeom prst="rect">
            <a:avLst/>
          </a:prstGeom>
          <a:noFill/>
          <a:ln/>
        </p:spPr>
        <p:txBody>
          <a:bodyPr wrap="square" lIns="0" tIns="0" rIns="0" bIns="0" rtlCol="0" anchor="t"/>
          <a:lstStyle/>
          <a:p>
            <a:pPr marL="0" indent="0" algn="l">
              <a:lnSpc>
                <a:spcPts val="2400"/>
              </a:lnSpc>
              <a:buNone/>
            </a:pPr>
            <a:r>
              <a:rPr lang="en-US" sz="1500" dirty="0">
                <a:solidFill>
                  <a:srgbClr val="405449"/>
                </a:solidFill>
                <a:latin typeface="Nobile" pitchFamily="34" charset="0"/>
                <a:ea typeface="Nobile" pitchFamily="34" charset="-122"/>
                <a:cs typeface="Nobile" pitchFamily="34" charset="-120"/>
              </a:rPr>
              <a:t>Accessing and comparing analytics across multiple platforms is difficult. Data is often siloed, making strategic decision-making challenging.</a:t>
            </a:r>
            <a:endParaRPr lang="en-US" sz="1500" dirty="0"/>
          </a:p>
        </p:txBody>
      </p:sp>
      <p:sp>
        <p:nvSpPr>
          <p:cNvPr id="9" name="Text 6"/>
          <p:cNvSpPr/>
          <p:nvPr/>
        </p:nvSpPr>
        <p:spPr>
          <a:xfrm>
            <a:off x="7557968" y="5857161"/>
            <a:ext cx="2409944" cy="301228"/>
          </a:xfrm>
          <a:prstGeom prst="rect">
            <a:avLst/>
          </a:prstGeom>
          <a:noFill/>
          <a:ln/>
        </p:spPr>
        <p:txBody>
          <a:bodyPr wrap="none" lIns="0" tIns="0" rIns="0" bIns="0" rtlCol="0" anchor="t"/>
          <a:lstStyle/>
          <a:p>
            <a:pPr marL="0" indent="0" algn="l">
              <a:lnSpc>
                <a:spcPts val="2350"/>
              </a:lnSpc>
              <a:buNone/>
            </a:pPr>
            <a:r>
              <a:rPr lang="en-US" sz="1850" b="1" dirty="0">
                <a:solidFill>
                  <a:srgbClr val="438951"/>
                </a:solidFill>
                <a:latin typeface="Fraunces Extra Bold" pitchFamily="34" charset="0"/>
                <a:ea typeface="Fraunces Extra Bold" pitchFamily="34" charset="-122"/>
                <a:cs typeface="Fraunces Extra Bold" pitchFamily="34" charset="-120"/>
              </a:rPr>
              <a:t>Solution</a:t>
            </a:r>
            <a:endParaRPr lang="en-US" sz="1850" dirty="0"/>
          </a:p>
        </p:txBody>
      </p:sp>
      <p:sp>
        <p:nvSpPr>
          <p:cNvPr id="10" name="Text 7"/>
          <p:cNvSpPr/>
          <p:nvPr/>
        </p:nvSpPr>
        <p:spPr>
          <a:xfrm>
            <a:off x="7557968" y="6351151"/>
            <a:ext cx="6286262" cy="616744"/>
          </a:xfrm>
          <a:prstGeom prst="rect">
            <a:avLst/>
          </a:prstGeom>
          <a:noFill/>
          <a:ln/>
        </p:spPr>
        <p:txBody>
          <a:bodyPr wrap="square" lIns="0" tIns="0" rIns="0" bIns="0" rtlCol="0" anchor="t"/>
          <a:lstStyle/>
          <a:p>
            <a:pPr marL="0" indent="0" algn="l">
              <a:lnSpc>
                <a:spcPts val="2400"/>
              </a:lnSpc>
              <a:buNone/>
            </a:pPr>
            <a:r>
              <a:rPr lang="en-US" sz="1500" dirty="0">
                <a:solidFill>
                  <a:srgbClr val="405449"/>
                </a:solidFill>
                <a:latin typeface="Nobile" pitchFamily="34" charset="0"/>
                <a:ea typeface="Nobile" pitchFamily="34" charset="-122"/>
                <a:cs typeface="Nobile" pitchFamily="34" charset="-120"/>
              </a:rPr>
              <a:t>DataFlix - A centralized dashboard providing comprehensive, comparative intelligence for the OTT landscape.</a:t>
            </a:r>
            <a:endParaRPr lang="en-US" sz="1500" dirty="0"/>
          </a:p>
        </p:txBody>
      </p:sp>
      <p:sp>
        <p:nvSpPr>
          <p:cNvPr id="11" name="Rectangle 10">
            <a:extLst>
              <a:ext uri="{FF2B5EF4-FFF2-40B4-BE49-F238E27FC236}">
                <a16:creationId xmlns:a16="http://schemas.microsoft.com/office/drawing/2014/main" id="{A6E0A1A7-1BCF-1C61-C460-2D17915D2718}"/>
              </a:ext>
            </a:extLst>
          </p:cNvPr>
          <p:cNvSpPr/>
          <p:nvPr/>
        </p:nvSpPr>
        <p:spPr>
          <a:xfrm>
            <a:off x="12788721" y="7320200"/>
            <a:ext cx="1841679" cy="850106"/>
          </a:xfrm>
          <a:prstGeom prst="rect">
            <a:avLst/>
          </a:prstGeom>
          <a:solidFill>
            <a:srgbClr val="FBFFFA"/>
          </a:solidFill>
          <a:ln>
            <a:solidFill>
              <a:srgbClr val="FBFF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3" name="Text 0"/>
          <p:cNvSpPr/>
          <p:nvPr/>
        </p:nvSpPr>
        <p:spPr>
          <a:xfrm>
            <a:off x="781526" y="764619"/>
            <a:ext cx="2372678" cy="296585"/>
          </a:xfrm>
          <a:prstGeom prst="rect">
            <a:avLst/>
          </a:prstGeom>
          <a:noFill/>
          <a:ln/>
        </p:spPr>
        <p:txBody>
          <a:bodyPr wrap="none" lIns="0" tIns="0" rIns="0" bIns="0" rtlCol="0" anchor="t"/>
          <a:lstStyle/>
          <a:p>
            <a:pPr marL="0" indent="0" algn="l">
              <a:lnSpc>
                <a:spcPts val="2300"/>
              </a:lnSpc>
              <a:buNone/>
            </a:pPr>
            <a:r>
              <a:rPr lang="en-US" sz="1850" b="1" dirty="0">
                <a:solidFill>
                  <a:srgbClr val="4A644E"/>
                </a:solidFill>
                <a:latin typeface="Fraunces Extra Bold" pitchFamily="34" charset="0"/>
                <a:ea typeface="Fraunces Extra Bold" pitchFamily="34" charset="-122"/>
                <a:cs typeface="Fraunces Extra Bold" pitchFamily="34" charset="-120"/>
              </a:rPr>
              <a:t>Our Mission</a:t>
            </a:r>
            <a:endParaRPr lang="en-US" sz="1850" dirty="0"/>
          </a:p>
        </p:txBody>
      </p:sp>
      <p:sp>
        <p:nvSpPr>
          <p:cNvPr id="4" name="Text 1"/>
          <p:cNvSpPr/>
          <p:nvPr/>
        </p:nvSpPr>
        <p:spPr>
          <a:xfrm>
            <a:off x="781526" y="1137047"/>
            <a:ext cx="6745486" cy="593169"/>
          </a:xfrm>
          <a:prstGeom prst="rect">
            <a:avLst/>
          </a:prstGeom>
          <a:noFill/>
          <a:ln/>
        </p:spPr>
        <p:txBody>
          <a:bodyPr wrap="none" lIns="0" tIns="0" rIns="0" bIns="0" rtlCol="0" anchor="t"/>
          <a:lstStyle/>
          <a:p>
            <a:pPr marL="0" indent="0" algn="l">
              <a:lnSpc>
                <a:spcPts val="4650"/>
              </a:lnSpc>
              <a:buNone/>
            </a:pPr>
            <a:r>
              <a:rPr lang="en-US" sz="3700" b="1" dirty="0">
                <a:solidFill>
                  <a:srgbClr val="3B4540"/>
                </a:solidFill>
                <a:latin typeface="Fraunces Extra Bold" pitchFamily="34" charset="0"/>
                <a:ea typeface="Fraunces Extra Bold" pitchFamily="34" charset="-122"/>
                <a:cs typeface="Fraunces Extra Bold" pitchFamily="34" charset="-120"/>
              </a:rPr>
              <a:t>Clarity in the Content Chaos</a:t>
            </a:r>
            <a:endParaRPr lang="en-US" sz="3700" dirty="0"/>
          </a:p>
        </p:txBody>
      </p:sp>
      <p:sp>
        <p:nvSpPr>
          <p:cNvPr id="5" name="Text 2"/>
          <p:cNvSpPr/>
          <p:nvPr/>
        </p:nvSpPr>
        <p:spPr>
          <a:xfrm>
            <a:off x="781526" y="2204680"/>
            <a:ext cx="2847142" cy="355759"/>
          </a:xfrm>
          <a:prstGeom prst="rect">
            <a:avLst/>
          </a:prstGeom>
          <a:noFill/>
          <a:ln/>
        </p:spPr>
        <p:txBody>
          <a:bodyPr wrap="none" lIns="0" tIns="0" rIns="0" bIns="0" rtlCol="0" anchor="t"/>
          <a:lstStyle/>
          <a:p>
            <a:pPr marL="0" indent="0" algn="l">
              <a:lnSpc>
                <a:spcPts val="2800"/>
              </a:lnSpc>
              <a:buNone/>
            </a:pPr>
            <a:r>
              <a:rPr lang="en-US" sz="2200" b="1" dirty="0">
                <a:solidFill>
                  <a:srgbClr val="438951"/>
                </a:solidFill>
                <a:latin typeface="Fraunces Extra Bold" pitchFamily="34" charset="0"/>
                <a:ea typeface="Fraunces Extra Bold" pitchFamily="34" charset="-122"/>
                <a:cs typeface="Fraunces Extra Bold" pitchFamily="34" charset="-120"/>
              </a:rPr>
              <a:t>Goal</a:t>
            </a:r>
            <a:endParaRPr lang="en-US" sz="2200" dirty="0"/>
          </a:p>
        </p:txBody>
      </p:sp>
      <p:sp>
        <p:nvSpPr>
          <p:cNvPr id="6" name="Text 3"/>
          <p:cNvSpPr/>
          <p:nvPr/>
        </p:nvSpPr>
        <p:spPr>
          <a:xfrm>
            <a:off x="781526" y="2750225"/>
            <a:ext cx="3486150" cy="1897856"/>
          </a:xfrm>
          <a:prstGeom prst="rect">
            <a:avLst/>
          </a:prstGeom>
          <a:noFill/>
          <a:ln/>
        </p:spPr>
        <p:txBody>
          <a:bodyPr wrap="square" lIns="0" tIns="0" rIns="0" bIns="0" rtlCol="0" anchor="t"/>
          <a:lstStyle/>
          <a:p>
            <a:pPr marL="0" indent="0" algn="l">
              <a:lnSpc>
                <a:spcPts val="2950"/>
              </a:lnSpc>
              <a:buNone/>
            </a:pPr>
            <a:r>
              <a:rPr lang="en-US" sz="1850" dirty="0">
                <a:solidFill>
                  <a:srgbClr val="405449"/>
                </a:solidFill>
                <a:latin typeface="Nobile" pitchFamily="34" charset="0"/>
                <a:ea typeface="Nobile" pitchFamily="34" charset="-122"/>
                <a:cs typeface="Nobile" pitchFamily="34" charset="-120"/>
              </a:rPr>
              <a:t>To develop an interactive, visually stunning dashboard for analyzing and comparing content data from major OTT platforms.</a:t>
            </a:r>
            <a:endParaRPr lang="en-US" sz="1850" dirty="0"/>
          </a:p>
        </p:txBody>
      </p:sp>
      <p:sp>
        <p:nvSpPr>
          <p:cNvPr id="7" name="Text 4"/>
          <p:cNvSpPr/>
          <p:nvPr/>
        </p:nvSpPr>
        <p:spPr>
          <a:xfrm>
            <a:off x="4738211" y="2204680"/>
            <a:ext cx="2847142" cy="355759"/>
          </a:xfrm>
          <a:prstGeom prst="rect">
            <a:avLst/>
          </a:prstGeom>
          <a:noFill/>
          <a:ln/>
        </p:spPr>
        <p:txBody>
          <a:bodyPr wrap="none" lIns="0" tIns="0" rIns="0" bIns="0" rtlCol="0" anchor="t"/>
          <a:lstStyle/>
          <a:p>
            <a:pPr marL="0" indent="0" algn="l">
              <a:lnSpc>
                <a:spcPts val="2800"/>
              </a:lnSpc>
              <a:buNone/>
            </a:pPr>
            <a:r>
              <a:rPr lang="en-US" sz="2200" b="1" dirty="0">
                <a:solidFill>
                  <a:srgbClr val="438951"/>
                </a:solidFill>
                <a:latin typeface="Fraunces Extra Bold" pitchFamily="34" charset="0"/>
                <a:ea typeface="Fraunces Extra Bold" pitchFamily="34" charset="-122"/>
                <a:cs typeface="Fraunces Extra Bold" pitchFamily="34" charset="-120"/>
              </a:rPr>
              <a:t>Objectives</a:t>
            </a:r>
            <a:endParaRPr lang="en-US" sz="2200" dirty="0"/>
          </a:p>
        </p:txBody>
      </p:sp>
      <p:sp>
        <p:nvSpPr>
          <p:cNvPr id="8" name="Text 5"/>
          <p:cNvSpPr/>
          <p:nvPr/>
        </p:nvSpPr>
        <p:spPr>
          <a:xfrm>
            <a:off x="4738211" y="2750225"/>
            <a:ext cx="5460683" cy="60721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Aggregate data for Netflix, Prime Video, Disney+, and Hulu.</a:t>
            </a:r>
            <a:endParaRPr lang="en-US" sz="1450" dirty="0"/>
          </a:p>
        </p:txBody>
      </p:sp>
      <p:sp>
        <p:nvSpPr>
          <p:cNvPr id="9" name="Text 6"/>
          <p:cNvSpPr/>
          <p:nvPr/>
        </p:nvSpPr>
        <p:spPr>
          <a:xfrm>
            <a:off x="4738211" y="3423761"/>
            <a:ext cx="5460683" cy="60721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Implement robust data processing to handle inconsistencies.</a:t>
            </a:r>
            <a:endParaRPr lang="en-US" sz="1450" dirty="0"/>
          </a:p>
        </p:txBody>
      </p:sp>
      <p:sp>
        <p:nvSpPr>
          <p:cNvPr id="10" name="Text 7"/>
          <p:cNvSpPr/>
          <p:nvPr/>
        </p:nvSpPr>
        <p:spPr>
          <a:xfrm>
            <a:off x="4738211" y="4097298"/>
            <a:ext cx="5460683" cy="60721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Create platform-specific dashboards with relevant KPIs and visualizations (~5-10  per platform).</a:t>
            </a:r>
            <a:endParaRPr lang="en-US" sz="1450" dirty="0"/>
          </a:p>
        </p:txBody>
      </p:sp>
      <p:sp>
        <p:nvSpPr>
          <p:cNvPr id="11" name="Text 8"/>
          <p:cNvSpPr/>
          <p:nvPr/>
        </p:nvSpPr>
        <p:spPr>
          <a:xfrm>
            <a:off x="4738211" y="4770834"/>
            <a:ext cx="5460683" cy="60721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Develop comparative analysis tools (e.g., Head-to-Head).</a:t>
            </a:r>
            <a:endParaRPr lang="en-US" sz="1450" dirty="0"/>
          </a:p>
        </p:txBody>
      </p:sp>
      <p:sp>
        <p:nvSpPr>
          <p:cNvPr id="12" name="Text 9"/>
          <p:cNvSpPr/>
          <p:nvPr/>
        </p:nvSpPr>
        <p:spPr>
          <a:xfrm>
            <a:off x="4738211" y="5444371"/>
            <a:ext cx="5460683" cy="60721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Integrate real-time data via TMDb API (Trending, Search, Reviews).</a:t>
            </a:r>
            <a:endParaRPr lang="en-US" sz="1450" dirty="0"/>
          </a:p>
        </p:txBody>
      </p:sp>
      <p:sp>
        <p:nvSpPr>
          <p:cNvPr id="13" name="Text 10"/>
          <p:cNvSpPr/>
          <p:nvPr/>
        </p:nvSpPr>
        <p:spPr>
          <a:xfrm>
            <a:off x="4738211" y="6117908"/>
            <a:ext cx="5460683" cy="60721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Deliver a professional, aesthetically pleasing UI/UX with modern design principles (Glassmorphism, Animations).</a:t>
            </a:r>
            <a:endParaRPr lang="en-US" sz="1450" dirty="0"/>
          </a:p>
        </p:txBody>
      </p:sp>
      <p:sp>
        <p:nvSpPr>
          <p:cNvPr id="14" name="Text 11"/>
          <p:cNvSpPr/>
          <p:nvPr/>
        </p:nvSpPr>
        <p:spPr>
          <a:xfrm>
            <a:off x="4738211" y="6791444"/>
            <a:ext cx="5460683" cy="607219"/>
          </a:xfrm>
          <a:prstGeom prst="rect">
            <a:avLst/>
          </a:prstGeom>
          <a:noFill/>
          <a:ln/>
        </p:spPr>
        <p:txBody>
          <a:bodyPr wrap="square" lIns="0" tIns="0" rIns="0" bIns="0" rtlCol="0" anchor="t"/>
          <a:lstStyle/>
          <a:p>
            <a:pPr marL="342900" indent="-342900" algn="l">
              <a:lnSpc>
                <a:spcPts val="2350"/>
              </a:lnSpc>
              <a:buSzPct val="100000"/>
              <a:buChar char="•"/>
            </a:pPr>
            <a:r>
              <a:rPr lang="en-US" sz="1450" dirty="0">
                <a:solidFill>
                  <a:srgbClr val="405449"/>
                </a:solidFill>
                <a:latin typeface="Nobile" pitchFamily="34" charset="0"/>
                <a:ea typeface="Nobile" pitchFamily="34" charset="-122"/>
                <a:cs typeface="Nobile" pitchFamily="34" charset="-120"/>
              </a:rPr>
              <a:t>Generate automated BI-level insights and recommendations.</a:t>
            </a: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11530"/>
            <a:ext cx="7556421" cy="1204913"/>
          </a:xfrm>
          <a:prstGeom prst="rect">
            <a:avLst/>
          </a:prstGeom>
          <a:noFill/>
          <a:ln/>
        </p:spPr>
        <p:txBody>
          <a:bodyPr wrap="square" lIns="0" tIns="0" rIns="0" bIns="0" rtlCol="0" anchor="t"/>
          <a:lstStyle/>
          <a:p>
            <a:pPr marL="0" indent="0" algn="l">
              <a:lnSpc>
                <a:spcPts val="4700"/>
              </a:lnSpc>
              <a:buNone/>
            </a:pPr>
            <a:r>
              <a:rPr lang="en-US" sz="3750" b="1" dirty="0">
                <a:solidFill>
                  <a:srgbClr val="3B4540"/>
                </a:solidFill>
                <a:latin typeface="Fraunces Extra Bold" pitchFamily="34" charset="0"/>
                <a:ea typeface="Fraunces Extra Bold" pitchFamily="34" charset="-122"/>
                <a:cs typeface="Fraunces Extra Bold" pitchFamily="34" charset="-120"/>
              </a:rPr>
              <a:t>Fueling the Engine: </a:t>
            </a:r>
            <a:r>
              <a:rPr lang="en-US" sz="3750" b="1" dirty="0">
                <a:solidFill>
                  <a:srgbClr val="438951"/>
                </a:solidFill>
                <a:latin typeface="Fraunces Extra Bold" pitchFamily="34" charset="0"/>
                <a:ea typeface="Fraunces Extra Bold" pitchFamily="34" charset="-122"/>
                <a:cs typeface="Fraunces Extra Bold" pitchFamily="34" charset="-120"/>
              </a:rPr>
              <a:t>Data Acquisition</a:t>
            </a:r>
            <a:endParaRPr lang="en-US" sz="3750" dirty="0"/>
          </a:p>
        </p:txBody>
      </p:sp>
      <p:sp>
        <p:nvSpPr>
          <p:cNvPr id="4" name="Shape 1"/>
          <p:cNvSpPr/>
          <p:nvPr/>
        </p:nvSpPr>
        <p:spPr>
          <a:xfrm>
            <a:off x="793790" y="2305645"/>
            <a:ext cx="3681770" cy="3500557"/>
          </a:xfrm>
          <a:prstGeom prst="roundRect">
            <a:avLst>
              <a:gd name="adj" fmla="val 4957"/>
            </a:avLst>
          </a:prstGeom>
          <a:solidFill>
            <a:srgbClr val="E8F3E8"/>
          </a:solidFill>
          <a:ln/>
        </p:spPr>
        <p:txBody>
          <a:bodyPr/>
          <a:lstStyle/>
          <a:p>
            <a:endParaRPr lang="en-US"/>
          </a:p>
        </p:txBody>
      </p:sp>
      <p:sp>
        <p:nvSpPr>
          <p:cNvPr id="5" name="Text 2"/>
          <p:cNvSpPr/>
          <p:nvPr/>
        </p:nvSpPr>
        <p:spPr>
          <a:xfrm>
            <a:off x="986552" y="2498408"/>
            <a:ext cx="2409944" cy="301228"/>
          </a:xfrm>
          <a:prstGeom prst="rect">
            <a:avLst/>
          </a:prstGeom>
          <a:noFill/>
          <a:ln/>
        </p:spPr>
        <p:txBody>
          <a:bodyPr wrap="none" lIns="0" tIns="0" rIns="0" bIns="0" rtlCol="0" anchor="t"/>
          <a:lstStyle/>
          <a:p>
            <a:pPr marL="0" indent="0" algn="l">
              <a:lnSpc>
                <a:spcPts val="2350"/>
              </a:lnSpc>
              <a:buNone/>
            </a:pPr>
            <a:r>
              <a:rPr lang="en-US" sz="1850" b="1" dirty="0">
                <a:solidFill>
                  <a:srgbClr val="405449"/>
                </a:solidFill>
                <a:latin typeface="Fraunces Extra Bold" pitchFamily="34" charset="0"/>
                <a:ea typeface="Fraunces Extra Bold" pitchFamily="34" charset="-122"/>
                <a:cs typeface="Fraunces Extra Bold" pitchFamily="34" charset="-120"/>
              </a:rPr>
              <a:t>Primary Datasets</a:t>
            </a:r>
            <a:endParaRPr lang="en-US" sz="1850" dirty="0"/>
          </a:p>
        </p:txBody>
      </p:sp>
      <p:sp>
        <p:nvSpPr>
          <p:cNvPr id="6" name="Text 3"/>
          <p:cNvSpPr/>
          <p:nvPr/>
        </p:nvSpPr>
        <p:spPr>
          <a:xfrm>
            <a:off x="986552" y="2915245"/>
            <a:ext cx="3296245" cy="925116"/>
          </a:xfrm>
          <a:prstGeom prst="rect">
            <a:avLst/>
          </a:prstGeom>
          <a:noFill/>
          <a:ln/>
        </p:spPr>
        <p:txBody>
          <a:bodyPr wrap="square" lIns="0" tIns="0" rIns="0" bIns="0" rtlCol="0" anchor="t"/>
          <a:lstStyle/>
          <a:p>
            <a:pPr marL="0" indent="0" algn="l">
              <a:lnSpc>
                <a:spcPts val="2400"/>
              </a:lnSpc>
              <a:buNone/>
            </a:pPr>
            <a:r>
              <a:rPr lang="en-US" sz="1500" dirty="0">
                <a:solidFill>
                  <a:srgbClr val="405449"/>
                </a:solidFill>
                <a:latin typeface="Nobile" pitchFamily="34" charset="0"/>
                <a:ea typeface="Nobile" pitchFamily="34" charset="-122"/>
                <a:cs typeface="Nobile" pitchFamily="34" charset="-120"/>
              </a:rPr>
              <a:t>Sourced from Kaggle, containing historical metadata for thousands of titles across the four platforms.</a:t>
            </a:r>
            <a:endParaRPr lang="en-US" sz="1500" dirty="0"/>
          </a:p>
        </p:txBody>
      </p:sp>
      <p:sp>
        <p:nvSpPr>
          <p:cNvPr id="7" name="Text 4"/>
          <p:cNvSpPr/>
          <p:nvPr/>
        </p:nvSpPr>
        <p:spPr>
          <a:xfrm>
            <a:off x="986552" y="3955971"/>
            <a:ext cx="3296245" cy="308372"/>
          </a:xfrm>
          <a:prstGeom prst="rect">
            <a:avLst/>
          </a:prstGeom>
          <a:noFill/>
          <a:ln/>
        </p:spPr>
        <p:txBody>
          <a:bodyPr wrap="none" lIns="0" tIns="0" rIns="0" bIns="0" rtlCol="0" anchor="t"/>
          <a:lstStyle/>
          <a:p>
            <a:pPr marL="342900" indent="-342900" algn="l">
              <a:lnSpc>
                <a:spcPts val="2400"/>
              </a:lnSpc>
              <a:buSzPct val="100000"/>
              <a:buChar char="•"/>
            </a:pPr>
            <a:r>
              <a:rPr lang="en-US" sz="1500" u="sng" dirty="0">
                <a:solidFill>
                  <a:srgbClr val="438951"/>
                </a:solidFill>
                <a:latin typeface="Nobile" pitchFamily="34" charset="0"/>
                <a:ea typeface="Nobile" pitchFamily="34" charset="-122"/>
                <a:cs typeface="Nobile" pitchFamily="34" charset="-120"/>
                <a:hlinkClick r:id="rId4">
                  <a:extLst>
                    <a:ext uri="{A12FA001-AC4F-418D-AE19-62706E023703}">
                      <ahyp:hlinkClr xmlns:ahyp="http://schemas.microsoft.com/office/drawing/2018/hyperlinkcolor" val="tx"/>
                    </a:ext>
                  </a:extLst>
                </a:hlinkClick>
              </a:rPr>
              <a:t>netflix_titles.csv</a:t>
            </a:r>
            <a:endParaRPr lang="en-US" sz="1500" dirty="0"/>
          </a:p>
        </p:txBody>
      </p:sp>
      <p:sp>
        <p:nvSpPr>
          <p:cNvPr id="8" name="Text 5"/>
          <p:cNvSpPr/>
          <p:nvPr/>
        </p:nvSpPr>
        <p:spPr>
          <a:xfrm>
            <a:off x="986552" y="4331732"/>
            <a:ext cx="3296245" cy="308372"/>
          </a:xfrm>
          <a:prstGeom prst="rect">
            <a:avLst/>
          </a:prstGeom>
          <a:noFill/>
          <a:ln/>
        </p:spPr>
        <p:txBody>
          <a:bodyPr wrap="none" lIns="0" tIns="0" rIns="0" bIns="0" rtlCol="0" anchor="t"/>
          <a:lstStyle/>
          <a:p>
            <a:pPr marL="342900" indent="-342900" algn="l">
              <a:lnSpc>
                <a:spcPts val="2400"/>
              </a:lnSpc>
              <a:buSzPct val="100000"/>
              <a:buChar char="•"/>
            </a:pPr>
            <a:r>
              <a:rPr lang="en-US" sz="1500" u="sng" dirty="0">
                <a:solidFill>
                  <a:srgbClr val="438951"/>
                </a:solidFill>
                <a:latin typeface="Nobile" pitchFamily="34" charset="0"/>
                <a:ea typeface="Nobile" pitchFamily="34" charset="-122"/>
                <a:cs typeface="Nobile" pitchFamily="34" charset="-120"/>
                <a:hlinkClick r:id="rId5">
                  <a:extLst>
                    <a:ext uri="{A12FA001-AC4F-418D-AE19-62706E023703}">
                      <ahyp:hlinkClr xmlns:ahyp="http://schemas.microsoft.com/office/drawing/2018/hyperlinkcolor" val="tx"/>
                    </a:ext>
                  </a:extLst>
                </a:hlinkClick>
              </a:rPr>
              <a:t>amazon_prime_titles.csv</a:t>
            </a:r>
            <a:endParaRPr lang="en-US" sz="1500" dirty="0"/>
          </a:p>
        </p:txBody>
      </p:sp>
      <p:sp>
        <p:nvSpPr>
          <p:cNvPr id="9" name="Text 6"/>
          <p:cNvSpPr/>
          <p:nvPr/>
        </p:nvSpPr>
        <p:spPr>
          <a:xfrm>
            <a:off x="986552" y="4707493"/>
            <a:ext cx="3296245" cy="308372"/>
          </a:xfrm>
          <a:prstGeom prst="rect">
            <a:avLst/>
          </a:prstGeom>
          <a:noFill/>
          <a:ln/>
        </p:spPr>
        <p:txBody>
          <a:bodyPr wrap="none" lIns="0" tIns="0" rIns="0" bIns="0" rtlCol="0" anchor="t"/>
          <a:lstStyle/>
          <a:p>
            <a:pPr marL="342900" indent="-342900" algn="l">
              <a:lnSpc>
                <a:spcPts val="2400"/>
              </a:lnSpc>
              <a:buSzPct val="100000"/>
              <a:buChar char="•"/>
            </a:pPr>
            <a:r>
              <a:rPr lang="en-US" sz="1500" u="sng" dirty="0">
                <a:solidFill>
                  <a:srgbClr val="438951"/>
                </a:solidFill>
                <a:latin typeface="Nobile" pitchFamily="34" charset="0"/>
                <a:ea typeface="Nobile" pitchFamily="34" charset="-122"/>
                <a:cs typeface="Nobile" pitchFamily="34" charset="-120"/>
                <a:hlinkClick r:id="rId6">
                  <a:extLst>
                    <a:ext uri="{A12FA001-AC4F-418D-AE19-62706E023703}">
                      <ahyp:hlinkClr xmlns:ahyp="http://schemas.microsoft.com/office/drawing/2018/hyperlinkcolor" val="tx"/>
                    </a:ext>
                  </a:extLst>
                </a:hlinkClick>
              </a:rPr>
              <a:t>disney_plus_titles.csv</a:t>
            </a:r>
            <a:endParaRPr lang="en-US" sz="1500" dirty="0"/>
          </a:p>
        </p:txBody>
      </p:sp>
      <p:sp>
        <p:nvSpPr>
          <p:cNvPr id="10" name="Text 7"/>
          <p:cNvSpPr/>
          <p:nvPr/>
        </p:nvSpPr>
        <p:spPr>
          <a:xfrm>
            <a:off x="986552" y="5083254"/>
            <a:ext cx="3296245" cy="308372"/>
          </a:xfrm>
          <a:prstGeom prst="rect">
            <a:avLst/>
          </a:prstGeom>
          <a:noFill/>
          <a:ln/>
        </p:spPr>
        <p:txBody>
          <a:bodyPr wrap="none" lIns="0" tIns="0" rIns="0" bIns="0" rtlCol="0" anchor="t"/>
          <a:lstStyle/>
          <a:p>
            <a:pPr marL="342900" indent="-342900" algn="l">
              <a:lnSpc>
                <a:spcPts val="2400"/>
              </a:lnSpc>
              <a:buSzPct val="100000"/>
              <a:buChar char="•"/>
            </a:pPr>
            <a:r>
              <a:rPr lang="en-US" sz="1500" u="sng" dirty="0">
                <a:solidFill>
                  <a:srgbClr val="438951"/>
                </a:solidFill>
                <a:latin typeface="Nobile" pitchFamily="34" charset="0"/>
                <a:ea typeface="Nobile" pitchFamily="34" charset="-122"/>
                <a:cs typeface="Nobile" pitchFamily="34" charset="-120"/>
                <a:hlinkClick r:id="rId7">
                  <a:extLst>
                    <a:ext uri="{A12FA001-AC4F-418D-AE19-62706E023703}">
                      <ahyp:hlinkClr xmlns:ahyp="http://schemas.microsoft.com/office/drawing/2018/hyperlinkcolor" val="tx"/>
                    </a:ext>
                  </a:extLst>
                </a:hlinkClick>
              </a:rPr>
              <a:t>hulu_titles.csv</a:t>
            </a:r>
            <a:endParaRPr lang="en-US" sz="1500" dirty="0"/>
          </a:p>
        </p:txBody>
      </p:sp>
      <p:sp>
        <p:nvSpPr>
          <p:cNvPr id="11" name="Shape 8"/>
          <p:cNvSpPr/>
          <p:nvPr/>
        </p:nvSpPr>
        <p:spPr>
          <a:xfrm>
            <a:off x="4668322" y="2305645"/>
            <a:ext cx="3681889" cy="3500557"/>
          </a:xfrm>
          <a:prstGeom prst="roundRect">
            <a:avLst>
              <a:gd name="adj" fmla="val 4957"/>
            </a:avLst>
          </a:prstGeom>
          <a:solidFill>
            <a:srgbClr val="E8F3E8"/>
          </a:solidFill>
          <a:ln/>
        </p:spPr>
        <p:txBody>
          <a:bodyPr/>
          <a:lstStyle/>
          <a:p>
            <a:endParaRPr lang="en-US"/>
          </a:p>
        </p:txBody>
      </p:sp>
      <p:sp>
        <p:nvSpPr>
          <p:cNvPr id="12" name="Text 9"/>
          <p:cNvSpPr/>
          <p:nvPr/>
        </p:nvSpPr>
        <p:spPr>
          <a:xfrm>
            <a:off x="4861084" y="2498408"/>
            <a:ext cx="2719864" cy="301228"/>
          </a:xfrm>
          <a:prstGeom prst="rect">
            <a:avLst/>
          </a:prstGeom>
          <a:noFill/>
          <a:ln/>
        </p:spPr>
        <p:txBody>
          <a:bodyPr wrap="none" lIns="0" tIns="0" rIns="0" bIns="0" rtlCol="0" anchor="t"/>
          <a:lstStyle/>
          <a:p>
            <a:pPr marL="0" indent="0" algn="l">
              <a:lnSpc>
                <a:spcPts val="2350"/>
              </a:lnSpc>
              <a:buNone/>
            </a:pPr>
            <a:r>
              <a:rPr lang="en-US" sz="1850" b="1" dirty="0">
                <a:solidFill>
                  <a:srgbClr val="405449"/>
                </a:solidFill>
                <a:latin typeface="Fraunces Extra Bold" pitchFamily="34" charset="0"/>
                <a:ea typeface="Fraunces Extra Bold" pitchFamily="34" charset="-122"/>
                <a:cs typeface="Fraunces Extra Bold" pitchFamily="34" charset="-120"/>
              </a:rPr>
              <a:t>Real-time Enrichment</a:t>
            </a:r>
            <a:endParaRPr lang="en-US" sz="1850" dirty="0"/>
          </a:p>
        </p:txBody>
      </p:sp>
      <p:sp>
        <p:nvSpPr>
          <p:cNvPr id="13" name="Text 10"/>
          <p:cNvSpPr/>
          <p:nvPr/>
        </p:nvSpPr>
        <p:spPr>
          <a:xfrm>
            <a:off x="4861084" y="2915245"/>
            <a:ext cx="3296364" cy="308372"/>
          </a:xfrm>
          <a:prstGeom prst="rect">
            <a:avLst/>
          </a:prstGeom>
          <a:noFill/>
          <a:ln/>
        </p:spPr>
        <p:txBody>
          <a:bodyPr wrap="none" lIns="0" tIns="0" rIns="0" bIns="0" rtlCol="0" anchor="t"/>
          <a:lstStyle/>
          <a:p>
            <a:pPr marL="0" indent="0" algn="l">
              <a:lnSpc>
                <a:spcPts val="2400"/>
              </a:lnSpc>
              <a:buNone/>
            </a:pPr>
            <a:r>
              <a:rPr lang="en-US" sz="1500" dirty="0">
                <a:solidFill>
                  <a:srgbClr val="405449"/>
                </a:solidFill>
                <a:latin typeface="Nobile" pitchFamily="34" charset="0"/>
                <a:ea typeface="Nobile" pitchFamily="34" charset="-122"/>
                <a:cs typeface="Nobile" pitchFamily="34" charset="-120"/>
              </a:rPr>
              <a:t>The Movie Database (TMDb) API</a:t>
            </a:r>
            <a:endParaRPr lang="en-US" sz="1500" dirty="0"/>
          </a:p>
        </p:txBody>
      </p:sp>
      <p:sp>
        <p:nvSpPr>
          <p:cNvPr id="14" name="Text 11"/>
          <p:cNvSpPr/>
          <p:nvPr/>
        </p:nvSpPr>
        <p:spPr>
          <a:xfrm>
            <a:off x="4861084" y="3339227"/>
            <a:ext cx="3296364" cy="1233487"/>
          </a:xfrm>
          <a:prstGeom prst="rect">
            <a:avLst/>
          </a:prstGeom>
          <a:noFill/>
          <a:ln/>
        </p:spPr>
        <p:txBody>
          <a:bodyPr wrap="square" lIns="0" tIns="0" rIns="0" bIns="0" rtlCol="0" anchor="t"/>
          <a:lstStyle/>
          <a:p>
            <a:pPr marL="0" indent="0" algn="l">
              <a:lnSpc>
                <a:spcPts val="2400"/>
              </a:lnSpc>
              <a:buNone/>
            </a:pPr>
            <a:r>
              <a:rPr lang="en-US" sz="1500" b="1" dirty="0">
                <a:solidFill>
                  <a:srgbClr val="405449"/>
                </a:solidFill>
                <a:latin typeface="Nobile" pitchFamily="34" charset="0"/>
                <a:ea typeface="Nobile" pitchFamily="34" charset="-122"/>
                <a:cs typeface="Nobile" pitchFamily="34" charset="-120"/>
              </a:rPr>
              <a:t>Used for:</a:t>
            </a:r>
            <a:r>
              <a:rPr lang="en-US" sz="1500" dirty="0">
                <a:solidFill>
                  <a:srgbClr val="405449"/>
                </a:solidFill>
                <a:latin typeface="Nobile" pitchFamily="34" charset="0"/>
                <a:ea typeface="Nobile" pitchFamily="34" charset="-122"/>
                <a:cs typeface="Nobile" pitchFamily="34" charset="-120"/>
              </a:rPr>
              <a:t> Fetching current trending movies, searching specific titles, retrieving posters, overviews, ratings, and user reviews.</a:t>
            </a:r>
            <a:endParaRPr lang="en-US" sz="1500" dirty="0"/>
          </a:p>
        </p:txBody>
      </p:sp>
      <p:sp>
        <p:nvSpPr>
          <p:cNvPr id="15" name="Text 12"/>
          <p:cNvSpPr/>
          <p:nvPr/>
        </p:nvSpPr>
        <p:spPr>
          <a:xfrm>
            <a:off x="4861084" y="4688324"/>
            <a:ext cx="3296364" cy="925116"/>
          </a:xfrm>
          <a:prstGeom prst="rect">
            <a:avLst/>
          </a:prstGeom>
          <a:noFill/>
          <a:ln/>
        </p:spPr>
        <p:txBody>
          <a:bodyPr wrap="square" lIns="0" tIns="0" rIns="0" bIns="0" rtlCol="0" anchor="t"/>
          <a:lstStyle/>
          <a:p>
            <a:pPr marL="0" indent="0" algn="l">
              <a:lnSpc>
                <a:spcPts val="2400"/>
              </a:lnSpc>
              <a:buNone/>
            </a:pPr>
            <a:r>
              <a:rPr lang="en-US" sz="1500" dirty="0">
                <a:solidFill>
                  <a:srgbClr val="405449"/>
                </a:solidFill>
                <a:latin typeface="Nobile" pitchFamily="34" charset="0"/>
                <a:ea typeface="Nobile" pitchFamily="34" charset="-122"/>
                <a:cs typeface="Nobile" pitchFamily="34" charset="-120"/>
              </a:rPr>
              <a:t>Enhances the dashboard with up-to-date information and richer context.</a:t>
            </a:r>
            <a:endParaRPr lang="en-US" sz="1500" dirty="0"/>
          </a:p>
        </p:txBody>
      </p:sp>
      <p:sp>
        <p:nvSpPr>
          <p:cNvPr id="16" name="Shape 13"/>
          <p:cNvSpPr/>
          <p:nvPr/>
        </p:nvSpPr>
        <p:spPr>
          <a:xfrm>
            <a:off x="793790" y="5998964"/>
            <a:ext cx="7556421" cy="1419106"/>
          </a:xfrm>
          <a:prstGeom prst="roundRect">
            <a:avLst>
              <a:gd name="adj" fmla="val 12228"/>
            </a:avLst>
          </a:prstGeom>
          <a:solidFill>
            <a:srgbClr val="E8F3E8"/>
          </a:solidFill>
          <a:ln/>
        </p:spPr>
        <p:txBody>
          <a:bodyPr/>
          <a:lstStyle/>
          <a:p>
            <a:endParaRPr lang="en-US"/>
          </a:p>
        </p:txBody>
      </p:sp>
      <p:sp>
        <p:nvSpPr>
          <p:cNvPr id="17" name="Text 14"/>
          <p:cNvSpPr/>
          <p:nvPr/>
        </p:nvSpPr>
        <p:spPr>
          <a:xfrm>
            <a:off x="986552" y="6191726"/>
            <a:ext cx="2409944" cy="301228"/>
          </a:xfrm>
          <a:prstGeom prst="rect">
            <a:avLst/>
          </a:prstGeom>
          <a:noFill/>
          <a:ln/>
        </p:spPr>
        <p:txBody>
          <a:bodyPr wrap="none" lIns="0" tIns="0" rIns="0" bIns="0" rtlCol="0" anchor="t"/>
          <a:lstStyle/>
          <a:p>
            <a:pPr marL="0" indent="0" algn="l">
              <a:lnSpc>
                <a:spcPts val="2350"/>
              </a:lnSpc>
              <a:buNone/>
            </a:pPr>
            <a:r>
              <a:rPr lang="en-US" sz="1850" b="1" dirty="0">
                <a:solidFill>
                  <a:srgbClr val="405449"/>
                </a:solidFill>
                <a:latin typeface="Fraunces Extra Bold" pitchFamily="34" charset="0"/>
                <a:ea typeface="Fraunces Extra Bold" pitchFamily="34" charset="-122"/>
                <a:cs typeface="Fraunces Extra Bold" pitchFamily="34" charset="-120"/>
              </a:rPr>
              <a:t>Data Loading</a:t>
            </a:r>
            <a:endParaRPr lang="en-US" sz="1850" dirty="0"/>
          </a:p>
        </p:txBody>
      </p:sp>
      <p:sp>
        <p:nvSpPr>
          <p:cNvPr id="18" name="Text 15"/>
          <p:cNvSpPr/>
          <p:nvPr/>
        </p:nvSpPr>
        <p:spPr>
          <a:xfrm>
            <a:off x="986552" y="6608564"/>
            <a:ext cx="7170896" cy="616744"/>
          </a:xfrm>
          <a:prstGeom prst="rect">
            <a:avLst/>
          </a:prstGeom>
          <a:noFill/>
          <a:ln/>
        </p:spPr>
        <p:txBody>
          <a:bodyPr wrap="square" lIns="0" tIns="0" rIns="0" bIns="0" rtlCol="0" anchor="t"/>
          <a:lstStyle/>
          <a:p>
            <a:pPr marL="0" indent="0" algn="l">
              <a:lnSpc>
                <a:spcPts val="2400"/>
              </a:lnSpc>
              <a:buNone/>
            </a:pPr>
            <a:r>
              <a:rPr lang="en-US" sz="1500" dirty="0">
                <a:solidFill>
                  <a:srgbClr val="405449"/>
                </a:solidFill>
                <a:latin typeface="Nobile" pitchFamily="34" charset="0"/>
                <a:ea typeface="Nobile" pitchFamily="34" charset="-122"/>
                <a:cs typeface="Nobile" pitchFamily="34" charset="-120"/>
              </a:rPr>
              <a:t>Utilized Python's Pandas library (pd.read_csv) for efficient data loading into DataFrames.</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748070"/>
            <a:ext cx="10519291" cy="496133"/>
          </a:xfrm>
          <a:prstGeom prst="rect">
            <a:avLst/>
          </a:prstGeom>
          <a:noFill/>
          <a:ln/>
        </p:spPr>
        <p:txBody>
          <a:bodyPr wrap="none" lIns="0" tIns="0" rIns="0" bIns="0" rtlCol="0" anchor="t"/>
          <a:lstStyle/>
          <a:p>
            <a:pPr marL="0" indent="0" algn="l">
              <a:lnSpc>
                <a:spcPts val="3900"/>
              </a:lnSpc>
              <a:buNone/>
            </a:pPr>
            <a:r>
              <a:rPr lang="en-US" sz="3100" b="1" dirty="0">
                <a:solidFill>
                  <a:srgbClr val="3B4540"/>
                </a:solidFill>
                <a:latin typeface="Fraunces Extra Bold" pitchFamily="34" charset="0"/>
                <a:ea typeface="Fraunces Extra Bold" pitchFamily="34" charset="-122"/>
                <a:cs typeface="Fraunces Extra Bold" pitchFamily="34" charset="-120"/>
              </a:rPr>
              <a:t>Refining the Raw Material: </a:t>
            </a:r>
            <a:r>
              <a:rPr lang="en-US" sz="3100" b="1" dirty="0">
                <a:solidFill>
                  <a:srgbClr val="438951"/>
                </a:solidFill>
                <a:latin typeface="Fraunces Extra Bold" pitchFamily="34" charset="0"/>
                <a:ea typeface="Fraunces Extra Bold" pitchFamily="34" charset="-122"/>
                <a:cs typeface="Fraunces Extra Bold" pitchFamily="34" charset="-120"/>
              </a:rPr>
              <a:t>Data Processing Pipeline</a:t>
            </a:r>
            <a:endParaRPr lang="en-US" sz="3100" dirty="0"/>
          </a:p>
        </p:txBody>
      </p:sp>
      <p:sp>
        <p:nvSpPr>
          <p:cNvPr id="3" name="Text 1"/>
          <p:cNvSpPr/>
          <p:nvPr/>
        </p:nvSpPr>
        <p:spPr>
          <a:xfrm>
            <a:off x="793790" y="1561743"/>
            <a:ext cx="158710" cy="198358"/>
          </a:xfrm>
          <a:prstGeom prst="rect">
            <a:avLst/>
          </a:prstGeom>
          <a:noFill/>
          <a:ln/>
        </p:spPr>
        <p:txBody>
          <a:bodyPr wrap="none" lIns="0" tIns="0" rIns="0" bIns="0" rtlCol="0" anchor="t"/>
          <a:lstStyle/>
          <a:p>
            <a:pPr marL="0" indent="0" algn="l">
              <a:lnSpc>
                <a:spcPts val="2000"/>
              </a:lnSpc>
              <a:buNone/>
            </a:pPr>
            <a:r>
              <a:rPr lang="en-US" sz="1250" dirty="0">
                <a:solidFill>
                  <a:srgbClr val="405449"/>
                </a:solidFill>
                <a:latin typeface="Fraunces Light" pitchFamily="34" charset="0"/>
                <a:ea typeface="Fraunces Light" pitchFamily="34" charset="-122"/>
                <a:cs typeface="Fraunces Light" pitchFamily="34" charset="-120"/>
              </a:rPr>
              <a:t>01</a:t>
            </a:r>
            <a:endParaRPr lang="en-US" sz="1250" dirty="0"/>
          </a:p>
        </p:txBody>
      </p:sp>
      <p:sp>
        <p:nvSpPr>
          <p:cNvPr id="4" name="Shape 2"/>
          <p:cNvSpPr/>
          <p:nvPr/>
        </p:nvSpPr>
        <p:spPr>
          <a:xfrm>
            <a:off x="793790" y="1808559"/>
            <a:ext cx="4241721" cy="22860"/>
          </a:xfrm>
          <a:prstGeom prst="rect">
            <a:avLst/>
          </a:prstGeom>
          <a:solidFill>
            <a:srgbClr val="438951"/>
          </a:solidFill>
          <a:ln/>
        </p:spPr>
        <p:txBody>
          <a:bodyPr/>
          <a:lstStyle/>
          <a:p>
            <a:endParaRPr lang="en-US"/>
          </a:p>
        </p:txBody>
      </p:sp>
      <p:sp>
        <p:nvSpPr>
          <p:cNvPr id="5" name="Text 3"/>
          <p:cNvSpPr/>
          <p:nvPr/>
        </p:nvSpPr>
        <p:spPr>
          <a:xfrm>
            <a:off x="793790" y="1933575"/>
            <a:ext cx="2807137"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Loading &amp; Initial Inspection</a:t>
            </a:r>
            <a:endParaRPr lang="en-US" sz="1550" dirty="0"/>
          </a:p>
        </p:txBody>
      </p:sp>
      <p:sp>
        <p:nvSpPr>
          <p:cNvPr id="6" name="Text 4"/>
          <p:cNvSpPr/>
          <p:nvPr/>
        </p:nvSpPr>
        <p:spPr>
          <a:xfrm>
            <a:off x="793790" y="2276832"/>
            <a:ext cx="4241721" cy="762238"/>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Loaded individual CSVs using Pandas. Checked initial shape, data types (.info()), and missing values (.isnull().sum()).</a:t>
            </a:r>
            <a:endParaRPr lang="en-US" sz="1250" dirty="0"/>
          </a:p>
        </p:txBody>
      </p:sp>
      <p:sp>
        <p:nvSpPr>
          <p:cNvPr id="7" name="Text 5"/>
          <p:cNvSpPr/>
          <p:nvPr/>
        </p:nvSpPr>
        <p:spPr>
          <a:xfrm>
            <a:off x="5194221" y="1561743"/>
            <a:ext cx="158710" cy="198358"/>
          </a:xfrm>
          <a:prstGeom prst="rect">
            <a:avLst/>
          </a:prstGeom>
          <a:noFill/>
          <a:ln/>
        </p:spPr>
        <p:txBody>
          <a:bodyPr wrap="none" lIns="0" tIns="0" rIns="0" bIns="0" rtlCol="0" anchor="t"/>
          <a:lstStyle/>
          <a:p>
            <a:pPr marL="0" indent="0" algn="l">
              <a:lnSpc>
                <a:spcPts val="2000"/>
              </a:lnSpc>
              <a:buNone/>
            </a:pPr>
            <a:r>
              <a:rPr lang="en-US" sz="1250" dirty="0">
                <a:solidFill>
                  <a:srgbClr val="405449"/>
                </a:solidFill>
                <a:latin typeface="Fraunces Light" pitchFamily="34" charset="0"/>
                <a:ea typeface="Fraunces Light" pitchFamily="34" charset="-122"/>
                <a:cs typeface="Fraunces Light" pitchFamily="34" charset="-120"/>
              </a:rPr>
              <a:t>02</a:t>
            </a:r>
            <a:endParaRPr lang="en-US" sz="1250" dirty="0"/>
          </a:p>
        </p:txBody>
      </p:sp>
      <p:sp>
        <p:nvSpPr>
          <p:cNvPr id="8" name="Shape 6"/>
          <p:cNvSpPr/>
          <p:nvPr/>
        </p:nvSpPr>
        <p:spPr>
          <a:xfrm>
            <a:off x="5194221" y="1808559"/>
            <a:ext cx="4241840" cy="22860"/>
          </a:xfrm>
          <a:prstGeom prst="rect">
            <a:avLst/>
          </a:prstGeom>
          <a:solidFill>
            <a:srgbClr val="438951"/>
          </a:solidFill>
          <a:ln/>
        </p:spPr>
        <p:txBody>
          <a:bodyPr/>
          <a:lstStyle/>
          <a:p>
            <a:endParaRPr lang="en-US"/>
          </a:p>
        </p:txBody>
      </p:sp>
      <p:sp>
        <p:nvSpPr>
          <p:cNvPr id="9" name="Text 7"/>
          <p:cNvSpPr/>
          <p:nvPr/>
        </p:nvSpPr>
        <p:spPr>
          <a:xfrm>
            <a:off x="5194221" y="1933575"/>
            <a:ext cx="2478762"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Handling Missing Values</a:t>
            </a:r>
            <a:endParaRPr lang="en-US" sz="1550" dirty="0"/>
          </a:p>
        </p:txBody>
      </p:sp>
      <p:sp>
        <p:nvSpPr>
          <p:cNvPr id="10" name="Text 8"/>
          <p:cNvSpPr/>
          <p:nvPr/>
        </p:nvSpPr>
        <p:spPr>
          <a:xfrm>
            <a:off x="5194221" y="2276832"/>
            <a:ext cx="4241840" cy="1016318"/>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Strategically filled or dropped NaNs based on column importance (e.g., filled missing country/director with "Unknown", dropped rows with critical missing info if necessary).</a:t>
            </a:r>
            <a:endParaRPr lang="en-US" sz="1250" dirty="0"/>
          </a:p>
        </p:txBody>
      </p:sp>
      <p:sp>
        <p:nvSpPr>
          <p:cNvPr id="11" name="Text 9"/>
          <p:cNvSpPr/>
          <p:nvPr/>
        </p:nvSpPr>
        <p:spPr>
          <a:xfrm>
            <a:off x="9594771" y="1561743"/>
            <a:ext cx="158710" cy="198358"/>
          </a:xfrm>
          <a:prstGeom prst="rect">
            <a:avLst/>
          </a:prstGeom>
          <a:noFill/>
          <a:ln/>
        </p:spPr>
        <p:txBody>
          <a:bodyPr wrap="none" lIns="0" tIns="0" rIns="0" bIns="0" rtlCol="0" anchor="t"/>
          <a:lstStyle/>
          <a:p>
            <a:pPr marL="0" indent="0" algn="l">
              <a:lnSpc>
                <a:spcPts val="2000"/>
              </a:lnSpc>
              <a:buNone/>
            </a:pPr>
            <a:r>
              <a:rPr lang="en-US" sz="1250" dirty="0">
                <a:solidFill>
                  <a:srgbClr val="405449"/>
                </a:solidFill>
                <a:latin typeface="Fraunces Light" pitchFamily="34" charset="0"/>
                <a:ea typeface="Fraunces Light" pitchFamily="34" charset="-122"/>
                <a:cs typeface="Fraunces Light" pitchFamily="34" charset="-120"/>
              </a:rPr>
              <a:t>03</a:t>
            </a:r>
            <a:endParaRPr lang="en-US" sz="1250" dirty="0"/>
          </a:p>
        </p:txBody>
      </p:sp>
      <p:sp>
        <p:nvSpPr>
          <p:cNvPr id="12" name="Shape 10"/>
          <p:cNvSpPr/>
          <p:nvPr/>
        </p:nvSpPr>
        <p:spPr>
          <a:xfrm>
            <a:off x="9594771" y="1808559"/>
            <a:ext cx="4241721" cy="22860"/>
          </a:xfrm>
          <a:prstGeom prst="rect">
            <a:avLst/>
          </a:prstGeom>
          <a:solidFill>
            <a:srgbClr val="438951"/>
          </a:solidFill>
          <a:ln/>
        </p:spPr>
        <p:txBody>
          <a:bodyPr/>
          <a:lstStyle/>
          <a:p>
            <a:endParaRPr lang="en-US"/>
          </a:p>
        </p:txBody>
      </p:sp>
      <p:sp>
        <p:nvSpPr>
          <p:cNvPr id="13" name="Text 11"/>
          <p:cNvSpPr/>
          <p:nvPr/>
        </p:nvSpPr>
        <p:spPr>
          <a:xfrm>
            <a:off x="9594771" y="1933575"/>
            <a:ext cx="2320647"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Standardizing Formats</a:t>
            </a:r>
            <a:endParaRPr lang="en-US" sz="1550" dirty="0"/>
          </a:p>
        </p:txBody>
      </p:sp>
      <p:sp>
        <p:nvSpPr>
          <p:cNvPr id="14" name="Text 12"/>
          <p:cNvSpPr/>
          <p:nvPr/>
        </p:nvSpPr>
        <p:spPr>
          <a:xfrm>
            <a:off x="9594771" y="2276832"/>
            <a:ext cx="4241721" cy="762238"/>
          </a:xfrm>
          <a:prstGeom prst="rect">
            <a:avLst/>
          </a:prstGeom>
          <a:noFill/>
          <a:ln/>
        </p:spPr>
        <p:txBody>
          <a:bodyPr wrap="square" lIns="0" tIns="0" rIns="0" bIns="0" rtlCol="0" anchor="t"/>
          <a:lstStyle/>
          <a:p>
            <a:pPr marL="0" indent="0" algn="l">
              <a:lnSpc>
                <a:spcPts val="2000"/>
              </a:lnSpc>
              <a:buNone/>
            </a:pPr>
            <a:r>
              <a:rPr lang="en-US" sz="1250" b="1" dirty="0">
                <a:solidFill>
                  <a:srgbClr val="405449"/>
                </a:solidFill>
                <a:latin typeface="Nobile" pitchFamily="34" charset="0"/>
                <a:ea typeface="Nobile" pitchFamily="34" charset="-122"/>
                <a:cs typeface="Nobile" pitchFamily="34" charset="-120"/>
              </a:rPr>
              <a:t>Dates:</a:t>
            </a:r>
            <a:r>
              <a:rPr lang="en-US" sz="1250" dirty="0">
                <a:solidFill>
                  <a:srgbClr val="405449"/>
                </a:solidFill>
                <a:latin typeface="Nobile" pitchFamily="34" charset="0"/>
                <a:ea typeface="Nobile" pitchFamily="34" charset="-122"/>
                <a:cs typeface="Nobile" pitchFamily="34" charset="-120"/>
              </a:rPr>
              <a:t> Converted date_added columns to datetime objects (pd.to_datetime, handled errors='coerce'). Extracted year_added, month_added for analysis.</a:t>
            </a:r>
            <a:endParaRPr lang="en-US" sz="1250" dirty="0"/>
          </a:p>
        </p:txBody>
      </p:sp>
      <p:sp>
        <p:nvSpPr>
          <p:cNvPr id="15" name="Text 13"/>
          <p:cNvSpPr/>
          <p:nvPr/>
        </p:nvSpPr>
        <p:spPr>
          <a:xfrm>
            <a:off x="9594771" y="3134320"/>
            <a:ext cx="4241721" cy="1270397"/>
          </a:xfrm>
          <a:prstGeom prst="rect">
            <a:avLst/>
          </a:prstGeom>
          <a:noFill/>
          <a:ln/>
        </p:spPr>
        <p:txBody>
          <a:bodyPr wrap="square" lIns="0" tIns="0" rIns="0" bIns="0" rtlCol="0" anchor="t"/>
          <a:lstStyle/>
          <a:p>
            <a:pPr marL="0" indent="0" algn="l">
              <a:lnSpc>
                <a:spcPts val="2000"/>
              </a:lnSpc>
              <a:buNone/>
            </a:pPr>
            <a:r>
              <a:rPr lang="en-US" sz="1250" b="1" dirty="0">
                <a:solidFill>
                  <a:srgbClr val="405449"/>
                </a:solidFill>
                <a:latin typeface="Nobile" pitchFamily="34" charset="0"/>
                <a:ea typeface="Nobile" pitchFamily="34" charset="-122"/>
                <a:cs typeface="Nobile" pitchFamily="34" charset="-120"/>
              </a:rPr>
              <a:t>Durations:</a:t>
            </a:r>
            <a:r>
              <a:rPr lang="en-US" sz="1250" dirty="0">
                <a:solidFill>
                  <a:srgbClr val="405449"/>
                </a:solidFill>
                <a:latin typeface="Nobile" pitchFamily="34" charset="0"/>
                <a:ea typeface="Nobile" pitchFamily="34" charset="-122"/>
                <a:cs typeface="Nobile" pitchFamily="34" charset="-120"/>
              </a:rPr>
              <a:t> Parsed inconsistent duration strings (e.g., "1 Season", "10 Seasons", "120 min"). Extracted numerical values using string methods (.str.replace, .str.extract) and converted to integers (pd.to_numeric, handled errors='coerce'). Handled edge cases like "Unknown".</a:t>
            </a:r>
            <a:endParaRPr lang="en-US" sz="1250" dirty="0"/>
          </a:p>
        </p:txBody>
      </p:sp>
      <p:sp>
        <p:nvSpPr>
          <p:cNvPr id="16" name="Text 14"/>
          <p:cNvSpPr/>
          <p:nvPr/>
        </p:nvSpPr>
        <p:spPr>
          <a:xfrm>
            <a:off x="793790" y="4682490"/>
            <a:ext cx="158710" cy="198358"/>
          </a:xfrm>
          <a:prstGeom prst="rect">
            <a:avLst/>
          </a:prstGeom>
          <a:noFill/>
          <a:ln/>
        </p:spPr>
        <p:txBody>
          <a:bodyPr wrap="none" lIns="0" tIns="0" rIns="0" bIns="0" rtlCol="0" anchor="t"/>
          <a:lstStyle/>
          <a:p>
            <a:pPr marL="0" indent="0" algn="l">
              <a:lnSpc>
                <a:spcPts val="2000"/>
              </a:lnSpc>
              <a:buNone/>
            </a:pPr>
            <a:r>
              <a:rPr lang="en-US" sz="1250" dirty="0">
                <a:solidFill>
                  <a:srgbClr val="405449"/>
                </a:solidFill>
                <a:latin typeface="Fraunces Light" pitchFamily="34" charset="0"/>
                <a:ea typeface="Fraunces Light" pitchFamily="34" charset="-122"/>
                <a:cs typeface="Fraunces Light" pitchFamily="34" charset="-120"/>
              </a:rPr>
              <a:t>04</a:t>
            </a:r>
            <a:endParaRPr lang="en-US" sz="1250" dirty="0"/>
          </a:p>
        </p:txBody>
      </p:sp>
      <p:sp>
        <p:nvSpPr>
          <p:cNvPr id="17" name="Shape 15"/>
          <p:cNvSpPr/>
          <p:nvPr/>
        </p:nvSpPr>
        <p:spPr>
          <a:xfrm>
            <a:off x="793790" y="4929307"/>
            <a:ext cx="6441996" cy="22860"/>
          </a:xfrm>
          <a:prstGeom prst="rect">
            <a:avLst/>
          </a:prstGeom>
          <a:solidFill>
            <a:srgbClr val="438951"/>
          </a:solidFill>
          <a:ln/>
        </p:spPr>
        <p:txBody>
          <a:bodyPr/>
          <a:lstStyle/>
          <a:p>
            <a:endParaRPr lang="en-US"/>
          </a:p>
        </p:txBody>
      </p:sp>
      <p:sp>
        <p:nvSpPr>
          <p:cNvPr id="18" name="Text 16"/>
          <p:cNvSpPr/>
          <p:nvPr/>
        </p:nvSpPr>
        <p:spPr>
          <a:xfrm>
            <a:off x="793790" y="5054322"/>
            <a:ext cx="3045857"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Splitting Multi-Value Columns</a:t>
            </a:r>
            <a:endParaRPr lang="en-US" sz="1550" dirty="0"/>
          </a:p>
        </p:txBody>
      </p:sp>
      <p:sp>
        <p:nvSpPr>
          <p:cNvPr id="19" name="Text 17"/>
          <p:cNvSpPr/>
          <p:nvPr/>
        </p:nvSpPr>
        <p:spPr>
          <a:xfrm>
            <a:off x="793790" y="5397579"/>
            <a:ext cx="6441996" cy="508159"/>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Columns like listed_in (genres), director, cast, country often contain multiple values separated by commas.</a:t>
            </a:r>
            <a:endParaRPr lang="en-US" sz="1250" dirty="0"/>
          </a:p>
        </p:txBody>
      </p:sp>
      <p:sp>
        <p:nvSpPr>
          <p:cNvPr id="20" name="Text 18"/>
          <p:cNvSpPr/>
          <p:nvPr/>
        </p:nvSpPr>
        <p:spPr>
          <a:xfrm>
            <a:off x="793790" y="6000988"/>
            <a:ext cx="6441996" cy="508159"/>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Used Pandas' .str.split(', ').explode() method to transform these into individual rows for accurate counting and analysis (e.g., one row per genre per title).</a:t>
            </a:r>
            <a:endParaRPr lang="en-US" sz="1250" dirty="0"/>
          </a:p>
        </p:txBody>
      </p:sp>
      <p:sp>
        <p:nvSpPr>
          <p:cNvPr id="21" name="Text 19"/>
          <p:cNvSpPr/>
          <p:nvPr/>
        </p:nvSpPr>
        <p:spPr>
          <a:xfrm>
            <a:off x="7394496" y="4682490"/>
            <a:ext cx="158710" cy="198358"/>
          </a:xfrm>
          <a:prstGeom prst="rect">
            <a:avLst/>
          </a:prstGeom>
          <a:noFill/>
          <a:ln/>
        </p:spPr>
        <p:txBody>
          <a:bodyPr wrap="none" lIns="0" tIns="0" rIns="0" bIns="0" rtlCol="0" anchor="t"/>
          <a:lstStyle/>
          <a:p>
            <a:pPr marL="0" indent="0" algn="l">
              <a:lnSpc>
                <a:spcPts val="2000"/>
              </a:lnSpc>
              <a:buNone/>
            </a:pPr>
            <a:r>
              <a:rPr lang="en-US" sz="1250" dirty="0">
                <a:solidFill>
                  <a:srgbClr val="405449"/>
                </a:solidFill>
                <a:latin typeface="Fraunces Light" pitchFamily="34" charset="0"/>
                <a:ea typeface="Fraunces Light" pitchFamily="34" charset="-122"/>
                <a:cs typeface="Fraunces Light" pitchFamily="34" charset="-120"/>
              </a:rPr>
              <a:t>05</a:t>
            </a:r>
            <a:endParaRPr lang="en-US" sz="1250" dirty="0"/>
          </a:p>
        </p:txBody>
      </p:sp>
      <p:sp>
        <p:nvSpPr>
          <p:cNvPr id="22" name="Shape 20"/>
          <p:cNvSpPr/>
          <p:nvPr/>
        </p:nvSpPr>
        <p:spPr>
          <a:xfrm>
            <a:off x="7394496" y="4929307"/>
            <a:ext cx="6441996" cy="22860"/>
          </a:xfrm>
          <a:prstGeom prst="rect">
            <a:avLst/>
          </a:prstGeom>
          <a:solidFill>
            <a:srgbClr val="438951"/>
          </a:solidFill>
          <a:ln/>
        </p:spPr>
        <p:txBody>
          <a:bodyPr/>
          <a:lstStyle/>
          <a:p>
            <a:endParaRPr lang="en-US"/>
          </a:p>
        </p:txBody>
      </p:sp>
      <p:sp>
        <p:nvSpPr>
          <p:cNvPr id="23" name="Text 21"/>
          <p:cNvSpPr/>
          <p:nvPr/>
        </p:nvSpPr>
        <p:spPr>
          <a:xfrm>
            <a:off x="7394496" y="5054322"/>
            <a:ext cx="2215515"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Data Type Conversion</a:t>
            </a:r>
            <a:endParaRPr lang="en-US" sz="1550" dirty="0"/>
          </a:p>
        </p:txBody>
      </p:sp>
      <p:sp>
        <p:nvSpPr>
          <p:cNvPr id="24" name="Text 22"/>
          <p:cNvSpPr/>
          <p:nvPr/>
        </p:nvSpPr>
        <p:spPr>
          <a:xfrm>
            <a:off x="7394496" y="5397579"/>
            <a:ext cx="6441996" cy="508159"/>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Ensured numerical columns (like release_year, duration_int) were correctly typed for calculations and visualizations.</a:t>
            </a:r>
            <a:endParaRPr lang="en-US" sz="1250" dirty="0"/>
          </a:p>
        </p:txBody>
      </p:sp>
      <p:sp>
        <p:nvSpPr>
          <p:cNvPr id="25" name="Shape 23"/>
          <p:cNvSpPr/>
          <p:nvPr/>
        </p:nvSpPr>
        <p:spPr>
          <a:xfrm>
            <a:off x="793790" y="6806803"/>
            <a:ext cx="13042821" cy="674608"/>
          </a:xfrm>
          <a:prstGeom prst="roundRect">
            <a:avLst>
              <a:gd name="adj" fmla="val 21183"/>
            </a:avLst>
          </a:prstGeom>
          <a:solidFill>
            <a:srgbClr val="CCE6D1"/>
          </a:solidFill>
          <a:ln/>
        </p:spPr>
        <p:txBody>
          <a:bodyPr/>
          <a:lstStyle/>
          <a:p>
            <a:endParaRPr lang="en-US"/>
          </a:p>
        </p:txBody>
      </p:sp>
      <p:pic>
        <p:nvPicPr>
          <p:cNvPr id="26" name="Image 0" descr="preencoded.png"/>
          <p:cNvPicPr>
            <a:picLocks noChangeAspect="1"/>
          </p:cNvPicPr>
          <p:nvPr/>
        </p:nvPicPr>
        <p:blipFill>
          <a:blip r:embed="rId3"/>
          <a:stretch>
            <a:fillRect/>
          </a:stretch>
        </p:blipFill>
        <p:spPr>
          <a:xfrm>
            <a:off x="952500" y="7033855"/>
            <a:ext cx="198358" cy="158710"/>
          </a:xfrm>
          <a:prstGeom prst="rect">
            <a:avLst/>
          </a:prstGeom>
        </p:spPr>
      </p:pic>
      <p:sp>
        <p:nvSpPr>
          <p:cNvPr id="27" name="Text 24"/>
          <p:cNvSpPr/>
          <p:nvPr/>
        </p:nvSpPr>
        <p:spPr>
          <a:xfrm>
            <a:off x="1309568" y="7005161"/>
            <a:ext cx="12368332" cy="254079"/>
          </a:xfrm>
          <a:prstGeom prst="rect">
            <a:avLst/>
          </a:prstGeom>
          <a:noFill/>
          <a:ln/>
        </p:spPr>
        <p:txBody>
          <a:bodyPr wrap="none" lIns="0" tIns="0" rIns="0" bIns="0" rtlCol="0" anchor="t"/>
          <a:lstStyle/>
          <a:p>
            <a:pPr marL="0" indent="0" algn="l">
              <a:lnSpc>
                <a:spcPts val="2000"/>
              </a:lnSpc>
              <a:buNone/>
            </a:pPr>
            <a:r>
              <a:rPr lang="en-US" sz="1250" b="1" dirty="0">
                <a:solidFill>
                  <a:srgbClr val="000000"/>
                </a:solidFill>
                <a:latin typeface="Nobile" pitchFamily="34" charset="0"/>
                <a:ea typeface="Nobile" pitchFamily="34" charset="-122"/>
                <a:cs typeface="Nobile" pitchFamily="34" charset="-120"/>
              </a:rPr>
              <a:t>Result:</a:t>
            </a:r>
            <a:r>
              <a:rPr lang="en-US" sz="1250" dirty="0">
                <a:solidFill>
                  <a:srgbClr val="000000"/>
                </a:solidFill>
                <a:latin typeface="Nobile" pitchFamily="34" charset="0"/>
                <a:ea typeface="Nobile" pitchFamily="34" charset="-122"/>
                <a:cs typeface="Nobile" pitchFamily="34" charset="-120"/>
              </a:rPr>
              <a:t> Clean, standardized, and analysis-ready DataFrames for each platform.</a:t>
            </a:r>
            <a:endParaRPr lang="en-US" sz="1250" dirty="0"/>
          </a:p>
        </p:txBody>
      </p:sp>
      <p:sp>
        <p:nvSpPr>
          <p:cNvPr id="28" name="Rectangle 27">
            <a:extLst>
              <a:ext uri="{FF2B5EF4-FFF2-40B4-BE49-F238E27FC236}">
                <a16:creationId xmlns:a16="http://schemas.microsoft.com/office/drawing/2014/main" id="{3E9EDE1F-DFF2-A2C7-08DA-691BC4E8CFC8}"/>
              </a:ext>
            </a:extLst>
          </p:cNvPr>
          <p:cNvSpPr/>
          <p:nvPr/>
        </p:nvSpPr>
        <p:spPr>
          <a:xfrm>
            <a:off x="12788721" y="7662146"/>
            <a:ext cx="1841679" cy="508159"/>
          </a:xfrm>
          <a:prstGeom prst="rect">
            <a:avLst/>
          </a:prstGeom>
          <a:solidFill>
            <a:srgbClr val="FBFFFA"/>
          </a:solidFill>
          <a:ln>
            <a:solidFill>
              <a:srgbClr val="FBFF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793194"/>
            <a:ext cx="7795855" cy="496133"/>
          </a:xfrm>
          <a:prstGeom prst="rect">
            <a:avLst/>
          </a:prstGeom>
          <a:noFill/>
          <a:ln/>
        </p:spPr>
        <p:txBody>
          <a:bodyPr wrap="none" lIns="0" tIns="0" rIns="0" bIns="0" rtlCol="0" anchor="t"/>
          <a:lstStyle/>
          <a:p>
            <a:pPr marL="0" indent="0" algn="l">
              <a:lnSpc>
                <a:spcPts val="3900"/>
              </a:lnSpc>
              <a:buNone/>
            </a:pPr>
            <a:r>
              <a:rPr lang="en-US" sz="3100" b="1" dirty="0">
                <a:solidFill>
                  <a:srgbClr val="3B4540"/>
                </a:solidFill>
                <a:latin typeface="Fraunces Extra Bold" pitchFamily="34" charset="0"/>
                <a:ea typeface="Fraunces Extra Bold" pitchFamily="34" charset="-122"/>
                <a:cs typeface="Fraunces Extra Bold" pitchFamily="34" charset="-120"/>
              </a:rPr>
              <a:t>The Building Blocks: </a:t>
            </a:r>
            <a:r>
              <a:rPr lang="en-US" sz="3100" b="1" dirty="0">
                <a:solidFill>
                  <a:srgbClr val="438951"/>
                </a:solidFill>
                <a:latin typeface="Fraunces Extra Bold" pitchFamily="34" charset="0"/>
                <a:ea typeface="Fraunces Extra Bold" pitchFamily="34" charset="-122"/>
                <a:cs typeface="Fraunces Extra Bold" pitchFamily="34" charset="-120"/>
              </a:rPr>
              <a:t>Technology Stack</a:t>
            </a:r>
            <a:endParaRPr lang="en-US" sz="3100" dirty="0"/>
          </a:p>
        </p:txBody>
      </p:sp>
      <p:sp>
        <p:nvSpPr>
          <p:cNvPr id="3" name="Shape 1"/>
          <p:cNvSpPr/>
          <p:nvPr/>
        </p:nvSpPr>
        <p:spPr>
          <a:xfrm>
            <a:off x="793790" y="1844993"/>
            <a:ext cx="4241721" cy="1429822"/>
          </a:xfrm>
          <a:prstGeom prst="roundRect">
            <a:avLst>
              <a:gd name="adj" fmla="val 7674"/>
            </a:avLst>
          </a:prstGeom>
          <a:solidFill>
            <a:srgbClr val="FAFFFA"/>
          </a:solidFill>
          <a:ln/>
        </p:spPr>
        <p:txBody>
          <a:bodyPr/>
          <a:lstStyle/>
          <a:p>
            <a:endParaRPr lang="en-US"/>
          </a:p>
        </p:txBody>
      </p:sp>
      <p:sp>
        <p:nvSpPr>
          <p:cNvPr id="4" name="Shape 2"/>
          <p:cNvSpPr/>
          <p:nvPr/>
        </p:nvSpPr>
        <p:spPr>
          <a:xfrm>
            <a:off x="793790" y="1822132"/>
            <a:ext cx="4241721" cy="91440"/>
          </a:xfrm>
          <a:prstGeom prst="roundRect">
            <a:avLst>
              <a:gd name="adj" fmla="val 156279"/>
            </a:avLst>
          </a:prstGeom>
          <a:solidFill>
            <a:srgbClr val="438951"/>
          </a:solidFill>
          <a:ln/>
        </p:spPr>
        <p:txBody>
          <a:bodyPr/>
          <a:lstStyle/>
          <a:p>
            <a:endParaRPr lang="en-US"/>
          </a:p>
        </p:txBody>
      </p:sp>
      <p:sp>
        <p:nvSpPr>
          <p:cNvPr id="5" name="Shape 3"/>
          <p:cNvSpPr/>
          <p:nvPr/>
        </p:nvSpPr>
        <p:spPr>
          <a:xfrm>
            <a:off x="2676525" y="1606867"/>
            <a:ext cx="476250" cy="476250"/>
          </a:xfrm>
          <a:prstGeom prst="roundRect">
            <a:avLst>
              <a:gd name="adj" fmla="val 192000"/>
            </a:avLst>
          </a:prstGeom>
          <a:solidFill>
            <a:srgbClr val="438951"/>
          </a:solidFill>
          <a:ln/>
        </p:spPr>
        <p:txBody>
          <a:bodyPr/>
          <a:lstStyle/>
          <a:p>
            <a:endParaRPr lang="en-US"/>
          </a:p>
        </p:txBody>
      </p:sp>
      <p:pic>
        <p:nvPicPr>
          <p:cNvPr id="6"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819400" y="1749742"/>
            <a:ext cx="190500" cy="190500"/>
          </a:xfrm>
          <a:prstGeom prst="rect">
            <a:avLst/>
          </a:prstGeom>
        </p:spPr>
      </p:pic>
      <p:sp>
        <p:nvSpPr>
          <p:cNvPr id="7" name="Text 4"/>
          <p:cNvSpPr/>
          <p:nvPr/>
        </p:nvSpPr>
        <p:spPr>
          <a:xfrm>
            <a:off x="975360" y="2241828"/>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Language</a:t>
            </a:r>
            <a:endParaRPr lang="en-US" sz="1550" dirty="0"/>
          </a:p>
        </p:txBody>
      </p:sp>
      <p:sp>
        <p:nvSpPr>
          <p:cNvPr id="8" name="Text 5"/>
          <p:cNvSpPr/>
          <p:nvPr/>
        </p:nvSpPr>
        <p:spPr>
          <a:xfrm>
            <a:off x="975360" y="2585085"/>
            <a:ext cx="3878580" cy="254079"/>
          </a:xfrm>
          <a:prstGeom prst="rect">
            <a:avLst/>
          </a:prstGeom>
          <a:noFill/>
          <a:ln/>
        </p:spPr>
        <p:txBody>
          <a:bodyPr wrap="non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Python 3 (Versatile, rich data science ecosystem).</a:t>
            </a:r>
            <a:endParaRPr lang="en-US" sz="1250" dirty="0"/>
          </a:p>
        </p:txBody>
      </p:sp>
      <p:sp>
        <p:nvSpPr>
          <p:cNvPr id="9" name="Shape 6"/>
          <p:cNvSpPr/>
          <p:nvPr/>
        </p:nvSpPr>
        <p:spPr>
          <a:xfrm>
            <a:off x="5194221" y="1844993"/>
            <a:ext cx="4241840" cy="1429822"/>
          </a:xfrm>
          <a:prstGeom prst="roundRect">
            <a:avLst>
              <a:gd name="adj" fmla="val 7674"/>
            </a:avLst>
          </a:prstGeom>
          <a:solidFill>
            <a:srgbClr val="FAFFFA"/>
          </a:solidFill>
          <a:ln/>
        </p:spPr>
        <p:txBody>
          <a:bodyPr/>
          <a:lstStyle/>
          <a:p>
            <a:endParaRPr lang="en-US"/>
          </a:p>
        </p:txBody>
      </p:sp>
      <p:sp>
        <p:nvSpPr>
          <p:cNvPr id="10" name="Shape 7"/>
          <p:cNvSpPr/>
          <p:nvPr/>
        </p:nvSpPr>
        <p:spPr>
          <a:xfrm>
            <a:off x="5194221" y="1822132"/>
            <a:ext cx="4241840" cy="91440"/>
          </a:xfrm>
          <a:prstGeom prst="roundRect">
            <a:avLst>
              <a:gd name="adj" fmla="val 156279"/>
            </a:avLst>
          </a:prstGeom>
          <a:solidFill>
            <a:srgbClr val="438951"/>
          </a:solidFill>
          <a:ln/>
        </p:spPr>
        <p:txBody>
          <a:bodyPr/>
          <a:lstStyle/>
          <a:p>
            <a:endParaRPr lang="en-US"/>
          </a:p>
        </p:txBody>
      </p:sp>
      <p:sp>
        <p:nvSpPr>
          <p:cNvPr id="11" name="Shape 8"/>
          <p:cNvSpPr/>
          <p:nvPr/>
        </p:nvSpPr>
        <p:spPr>
          <a:xfrm>
            <a:off x="7076956" y="1606867"/>
            <a:ext cx="476250" cy="476250"/>
          </a:xfrm>
          <a:prstGeom prst="roundRect">
            <a:avLst>
              <a:gd name="adj" fmla="val 192000"/>
            </a:avLst>
          </a:prstGeom>
          <a:solidFill>
            <a:srgbClr val="438951"/>
          </a:solidFill>
          <a:ln/>
        </p:spPr>
        <p:txBody>
          <a:bodyPr/>
          <a:lstStyle/>
          <a:p>
            <a:endParaRPr lang="en-US"/>
          </a:p>
        </p:txBody>
      </p:sp>
      <p:pic>
        <p:nvPicPr>
          <p:cNvPr id="12"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219831" y="1749742"/>
            <a:ext cx="190500" cy="190500"/>
          </a:xfrm>
          <a:prstGeom prst="rect">
            <a:avLst/>
          </a:prstGeom>
        </p:spPr>
      </p:pic>
      <p:sp>
        <p:nvSpPr>
          <p:cNvPr id="13" name="Text 9"/>
          <p:cNvSpPr/>
          <p:nvPr/>
        </p:nvSpPr>
        <p:spPr>
          <a:xfrm>
            <a:off x="5375791" y="2241828"/>
            <a:ext cx="2334220"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Dashboard Framework</a:t>
            </a:r>
            <a:endParaRPr lang="en-US" sz="1550" dirty="0"/>
          </a:p>
        </p:txBody>
      </p:sp>
      <p:sp>
        <p:nvSpPr>
          <p:cNvPr id="14" name="Text 10"/>
          <p:cNvSpPr/>
          <p:nvPr/>
        </p:nvSpPr>
        <p:spPr>
          <a:xfrm>
            <a:off x="5375791" y="2585085"/>
            <a:ext cx="3878699" cy="508159"/>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Streamlit (Rapid development, interactive widgets, easy deployment).</a:t>
            </a:r>
            <a:endParaRPr lang="en-US" sz="1250" dirty="0"/>
          </a:p>
        </p:txBody>
      </p:sp>
      <p:sp>
        <p:nvSpPr>
          <p:cNvPr id="15" name="Shape 11"/>
          <p:cNvSpPr/>
          <p:nvPr/>
        </p:nvSpPr>
        <p:spPr>
          <a:xfrm>
            <a:off x="9594771" y="1844993"/>
            <a:ext cx="4241721" cy="1429822"/>
          </a:xfrm>
          <a:prstGeom prst="roundRect">
            <a:avLst>
              <a:gd name="adj" fmla="val 7674"/>
            </a:avLst>
          </a:prstGeom>
          <a:solidFill>
            <a:srgbClr val="FAFFFA"/>
          </a:solidFill>
          <a:ln/>
        </p:spPr>
        <p:txBody>
          <a:bodyPr/>
          <a:lstStyle/>
          <a:p>
            <a:endParaRPr lang="en-US"/>
          </a:p>
        </p:txBody>
      </p:sp>
      <p:sp>
        <p:nvSpPr>
          <p:cNvPr id="16" name="Shape 12"/>
          <p:cNvSpPr/>
          <p:nvPr/>
        </p:nvSpPr>
        <p:spPr>
          <a:xfrm>
            <a:off x="9594771" y="1822132"/>
            <a:ext cx="4241721" cy="91440"/>
          </a:xfrm>
          <a:prstGeom prst="roundRect">
            <a:avLst>
              <a:gd name="adj" fmla="val 156279"/>
            </a:avLst>
          </a:prstGeom>
          <a:solidFill>
            <a:srgbClr val="438951"/>
          </a:solidFill>
          <a:ln/>
        </p:spPr>
        <p:txBody>
          <a:bodyPr/>
          <a:lstStyle/>
          <a:p>
            <a:endParaRPr lang="en-US"/>
          </a:p>
        </p:txBody>
      </p:sp>
      <p:sp>
        <p:nvSpPr>
          <p:cNvPr id="17" name="Shape 13"/>
          <p:cNvSpPr/>
          <p:nvPr/>
        </p:nvSpPr>
        <p:spPr>
          <a:xfrm>
            <a:off x="11477506" y="1606867"/>
            <a:ext cx="476250" cy="476250"/>
          </a:xfrm>
          <a:prstGeom prst="roundRect">
            <a:avLst>
              <a:gd name="adj" fmla="val 192000"/>
            </a:avLst>
          </a:prstGeom>
          <a:solidFill>
            <a:srgbClr val="438951"/>
          </a:solidFill>
          <a:ln/>
        </p:spPr>
        <p:txBody>
          <a:bodyPr/>
          <a:lstStyle/>
          <a:p>
            <a:endParaRPr lang="en-US"/>
          </a:p>
        </p:txBody>
      </p:sp>
      <p:pic>
        <p:nvPicPr>
          <p:cNvPr id="18"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1620381" y="1749742"/>
            <a:ext cx="190500" cy="190500"/>
          </a:xfrm>
          <a:prstGeom prst="rect">
            <a:avLst/>
          </a:prstGeom>
        </p:spPr>
      </p:pic>
      <p:sp>
        <p:nvSpPr>
          <p:cNvPr id="19" name="Text 14"/>
          <p:cNvSpPr/>
          <p:nvPr/>
        </p:nvSpPr>
        <p:spPr>
          <a:xfrm>
            <a:off x="9776341" y="2241828"/>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Data Manipulation</a:t>
            </a:r>
            <a:endParaRPr lang="en-US" sz="1550" dirty="0"/>
          </a:p>
        </p:txBody>
      </p:sp>
      <p:sp>
        <p:nvSpPr>
          <p:cNvPr id="20" name="Text 15"/>
          <p:cNvSpPr/>
          <p:nvPr/>
        </p:nvSpPr>
        <p:spPr>
          <a:xfrm>
            <a:off x="9776341" y="2585085"/>
            <a:ext cx="3878580" cy="508159"/>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Pandas &amp; NumPy (Core libraries for data cleaning, transformation, and analysis).</a:t>
            </a:r>
            <a:endParaRPr lang="en-US" sz="1250" dirty="0"/>
          </a:p>
        </p:txBody>
      </p:sp>
      <p:sp>
        <p:nvSpPr>
          <p:cNvPr id="21" name="Shape 16"/>
          <p:cNvSpPr/>
          <p:nvPr/>
        </p:nvSpPr>
        <p:spPr>
          <a:xfrm>
            <a:off x="793790" y="3671649"/>
            <a:ext cx="4241721" cy="1937980"/>
          </a:xfrm>
          <a:prstGeom prst="roundRect">
            <a:avLst>
              <a:gd name="adj" fmla="val 5662"/>
            </a:avLst>
          </a:prstGeom>
          <a:solidFill>
            <a:srgbClr val="FAFFFA"/>
          </a:solidFill>
          <a:ln/>
        </p:spPr>
        <p:txBody>
          <a:bodyPr/>
          <a:lstStyle/>
          <a:p>
            <a:endParaRPr lang="en-US"/>
          </a:p>
        </p:txBody>
      </p:sp>
      <p:sp>
        <p:nvSpPr>
          <p:cNvPr id="22" name="Shape 17"/>
          <p:cNvSpPr/>
          <p:nvPr/>
        </p:nvSpPr>
        <p:spPr>
          <a:xfrm>
            <a:off x="793790" y="3648789"/>
            <a:ext cx="4241721" cy="91440"/>
          </a:xfrm>
          <a:prstGeom prst="roundRect">
            <a:avLst>
              <a:gd name="adj" fmla="val 156279"/>
            </a:avLst>
          </a:prstGeom>
          <a:solidFill>
            <a:srgbClr val="438951"/>
          </a:solidFill>
          <a:ln/>
        </p:spPr>
        <p:txBody>
          <a:bodyPr/>
          <a:lstStyle/>
          <a:p>
            <a:endParaRPr lang="en-US"/>
          </a:p>
        </p:txBody>
      </p:sp>
      <p:sp>
        <p:nvSpPr>
          <p:cNvPr id="23" name="Shape 18"/>
          <p:cNvSpPr/>
          <p:nvPr/>
        </p:nvSpPr>
        <p:spPr>
          <a:xfrm>
            <a:off x="2676525" y="3433524"/>
            <a:ext cx="476250" cy="476250"/>
          </a:xfrm>
          <a:prstGeom prst="roundRect">
            <a:avLst>
              <a:gd name="adj" fmla="val 192000"/>
            </a:avLst>
          </a:prstGeom>
          <a:solidFill>
            <a:srgbClr val="438951"/>
          </a:solidFill>
          <a:ln/>
        </p:spPr>
        <p:txBody>
          <a:bodyPr/>
          <a:lstStyle/>
          <a:p>
            <a:endParaRPr lang="en-US"/>
          </a:p>
        </p:txBody>
      </p:sp>
      <p:pic>
        <p:nvPicPr>
          <p:cNvPr id="24"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2819400" y="3576399"/>
            <a:ext cx="190500" cy="190500"/>
          </a:xfrm>
          <a:prstGeom prst="rect">
            <a:avLst/>
          </a:prstGeom>
        </p:spPr>
      </p:pic>
      <p:sp>
        <p:nvSpPr>
          <p:cNvPr id="25" name="Text 19"/>
          <p:cNvSpPr/>
          <p:nvPr/>
        </p:nvSpPr>
        <p:spPr>
          <a:xfrm>
            <a:off x="975360" y="4068485"/>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Data Visualization</a:t>
            </a:r>
            <a:endParaRPr lang="en-US" sz="1550" dirty="0"/>
          </a:p>
        </p:txBody>
      </p:sp>
      <p:sp>
        <p:nvSpPr>
          <p:cNvPr id="26" name="Text 20"/>
          <p:cNvSpPr/>
          <p:nvPr/>
        </p:nvSpPr>
        <p:spPr>
          <a:xfrm>
            <a:off x="975360" y="4411742"/>
            <a:ext cx="3878580" cy="1016318"/>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Plotly Express &amp; Plotly Go (Interactive, beautiful, modern charts; supports animations and themes like seaborn). Matplotlib (Used implicitly by some libraries like WordCloud).</a:t>
            </a:r>
            <a:endParaRPr lang="en-US" sz="1250" dirty="0"/>
          </a:p>
        </p:txBody>
      </p:sp>
      <p:sp>
        <p:nvSpPr>
          <p:cNvPr id="27" name="Shape 21"/>
          <p:cNvSpPr/>
          <p:nvPr/>
        </p:nvSpPr>
        <p:spPr>
          <a:xfrm>
            <a:off x="5194221" y="3671649"/>
            <a:ext cx="4241840" cy="1937980"/>
          </a:xfrm>
          <a:prstGeom prst="roundRect">
            <a:avLst>
              <a:gd name="adj" fmla="val 5662"/>
            </a:avLst>
          </a:prstGeom>
          <a:solidFill>
            <a:srgbClr val="FAFFFA"/>
          </a:solidFill>
          <a:ln/>
        </p:spPr>
        <p:txBody>
          <a:bodyPr/>
          <a:lstStyle/>
          <a:p>
            <a:endParaRPr lang="en-US"/>
          </a:p>
        </p:txBody>
      </p:sp>
      <p:sp>
        <p:nvSpPr>
          <p:cNvPr id="28" name="Shape 22"/>
          <p:cNvSpPr/>
          <p:nvPr/>
        </p:nvSpPr>
        <p:spPr>
          <a:xfrm>
            <a:off x="5194221" y="3648789"/>
            <a:ext cx="4241840" cy="91440"/>
          </a:xfrm>
          <a:prstGeom prst="roundRect">
            <a:avLst>
              <a:gd name="adj" fmla="val 156279"/>
            </a:avLst>
          </a:prstGeom>
          <a:solidFill>
            <a:srgbClr val="438951"/>
          </a:solidFill>
          <a:ln/>
        </p:spPr>
        <p:txBody>
          <a:bodyPr/>
          <a:lstStyle/>
          <a:p>
            <a:endParaRPr lang="en-US"/>
          </a:p>
        </p:txBody>
      </p:sp>
      <p:sp>
        <p:nvSpPr>
          <p:cNvPr id="29" name="Shape 23"/>
          <p:cNvSpPr/>
          <p:nvPr/>
        </p:nvSpPr>
        <p:spPr>
          <a:xfrm>
            <a:off x="7076956" y="3433524"/>
            <a:ext cx="476250" cy="476250"/>
          </a:xfrm>
          <a:prstGeom prst="roundRect">
            <a:avLst>
              <a:gd name="adj" fmla="val 192000"/>
            </a:avLst>
          </a:prstGeom>
          <a:solidFill>
            <a:srgbClr val="438951"/>
          </a:solidFill>
          <a:ln/>
        </p:spPr>
        <p:txBody>
          <a:bodyPr/>
          <a:lstStyle/>
          <a:p>
            <a:endParaRPr lang="en-US"/>
          </a:p>
        </p:txBody>
      </p:sp>
      <p:pic>
        <p:nvPicPr>
          <p:cNvPr id="30" name="Image 4" descr="preencoded.png"/>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219831" y="3576399"/>
            <a:ext cx="190500" cy="190500"/>
          </a:xfrm>
          <a:prstGeom prst="rect">
            <a:avLst/>
          </a:prstGeom>
        </p:spPr>
      </p:pic>
      <p:sp>
        <p:nvSpPr>
          <p:cNvPr id="31" name="Text 24"/>
          <p:cNvSpPr/>
          <p:nvPr/>
        </p:nvSpPr>
        <p:spPr>
          <a:xfrm>
            <a:off x="5375791" y="4068485"/>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External API</a:t>
            </a:r>
            <a:endParaRPr lang="en-US" sz="1550" dirty="0"/>
          </a:p>
        </p:txBody>
      </p:sp>
      <p:sp>
        <p:nvSpPr>
          <p:cNvPr id="32" name="Text 25"/>
          <p:cNvSpPr/>
          <p:nvPr/>
        </p:nvSpPr>
        <p:spPr>
          <a:xfrm>
            <a:off x="5375791" y="4411742"/>
            <a:ext cx="3878699" cy="508159"/>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TMDb API (Accessed via requests library for real-time movie/show data).</a:t>
            </a:r>
            <a:endParaRPr lang="en-US" sz="1250" dirty="0"/>
          </a:p>
        </p:txBody>
      </p:sp>
      <p:sp>
        <p:nvSpPr>
          <p:cNvPr id="33" name="Shape 26"/>
          <p:cNvSpPr/>
          <p:nvPr/>
        </p:nvSpPr>
        <p:spPr>
          <a:xfrm>
            <a:off x="9594771" y="3671649"/>
            <a:ext cx="4241721" cy="1937980"/>
          </a:xfrm>
          <a:prstGeom prst="roundRect">
            <a:avLst>
              <a:gd name="adj" fmla="val 5662"/>
            </a:avLst>
          </a:prstGeom>
          <a:solidFill>
            <a:srgbClr val="FAFFFA"/>
          </a:solidFill>
          <a:ln/>
        </p:spPr>
        <p:txBody>
          <a:bodyPr/>
          <a:lstStyle/>
          <a:p>
            <a:endParaRPr lang="en-US"/>
          </a:p>
        </p:txBody>
      </p:sp>
      <p:sp>
        <p:nvSpPr>
          <p:cNvPr id="34" name="Shape 27"/>
          <p:cNvSpPr/>
          <p:nvPr/>
        </p:nvSpPr>
        <p:spPr>
          <a:xfrm>
            <a:off x="9594771" y="3648789"/>
            <a:ext cx="4241721" cy="91440"/>
          </a:xfrm>
          <a:prstGeom prst="roundRect">
            <a:avLst>
              <a:gd name="adj" fmla="val 156279"/>
            </a:avLst>
          </a:prstGeom>
          <a:solidFill>
            <a:srgbClr val="438951"/>
          </a:solidFill>
          <a:ln/>
        </p:spPr>
        <p:txBody>
          <a:bodyPr/>
          <a:lstStyle/>
          <a:p>
            <a:endParaRPr lang="en-US"/>
          </a:p>
        </p:txBody>
      </p:sp>
      <p:sp>
        <p:nvSpPr>
          <p:cNvPr id="35" name="Shape 28"/>
          <p:cNvSpPr/>
          <p:nvPr/>
        </p:nvSpPr>
        <p:spPr>
          <a:xfrm>
            <a:off x="11477506" y="3433524"/>
            <a:ext cx="476250" cy="476250"/>
          </a:xfrm>
          <a:prstGeom prst="roundRect">
            <a:avLst>
              <a:gd name="adj" fmla="val 192000"/>
            </a:avLst>
          </a:prstGeom>
          <a:solidFill>
            <a:srgbClr val="438951"/>
          </a:solidFill>
          <a:ln/>
        </p:spPr>
        <p:txBody>
          <a:bodyPr/>
          <a:lstStyle/>
          <a:p>
            <a:endParaRPr lang="en-US"/>
          </a:p>
        </p:txBody>
      </p:sp>
      <p:pic>
        <p:nvPicPr>
          <p:cNvPr id="36" name="Image 5" descr="preencoded.png"/>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1620381" y="3576399"/>
            <a:ext cx="190500" cy="190500"/>
          </a:xfrm>
          <a:prstGeom prst="rect">
            <a:avLst/>
          </a:prstGeom>
        </p:spPr>
      </p:pic>
      <p:sp>
        <p:nvSpPr>
          <p:cNvPr id="37" name="Text 29"/>
          <p:cNvSpPr/>
          <p:nvPr/>
        </p:nvSpPr>
        <p:spPr>
          <a:xfrm>
            <a:off x="9776341" y="4068485"/>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Styling</a:t>
            </a:r>
            <a:endParaRPr lang="en-US" sz="1550" dirty="0"/>
          </a:p>
        </p:txBody>
      </p:sp>
      <p:sp>
        <p:nvSpPr>
          <p:cNvPr id="38" name="Text 30"/>
          <p:cNvSpPr/>
          <p:nvPr/>
        </p:nvSpPr>
        <p:spPr>
          <a:xfrm>
            <a:off x="9776341" y="4411742"/>
            <a:ext cx="3878580" cy="508159"/>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Custom CSS (For advanced visual customization - Glassmorphism, gradients, hover effects).</a:t>
            </a:r>
            <a:endParaRPr lang="en-US" sz="1250" dirty="0"/>
          </a:p>
        </p:txBody>
      </p:sp>
      <p:sp>
        <p:nvSpPr>
          <p:cNvPr id="39" name="Shape 31"/>
          <p:cNvSpPr/>
          <p:nvPr/>
        </p:nvSpPr>
        <p:spPr>
          <a:xfrm>
            <a:off x="793790" y="6006465"/>
            <a:ext cx="4241721" cy="1429822"/>
          </a:xfrm>
          <a:prstGeom prst="roundRect">
            <a:avLst>
              <a:gd name="adj" fmla="val 7674"/>
            </a:avLst>
          </a:prstGeom>
          <a:solidFill>
            <a:srgbClr val="FAFFFA"/>
          </a:solidFill>
          <a:ln/>
        </p:spPr>
        <p:txBody>
          <a:bodyPr/>
          <a:lstStyle/>
          <a:p>
            <a:endParaRPr lang="en-US"/>
          </a:p>
        </p:txBody>
      </p:sp>
      <p:sp>
        <p:nvSpPr>
          <p:cNvPr id="40" name="Shape 32"/>
          <p:cNvSpPr/>
          <p:nvPr/>
        </p:nvSpPr>
        <p:spPr>
          <a:xfrm>
            <a:off x="793790" y="5983605"/>
            <a:ext cx="4241721" cy="91440"/>
          </a:xfrm>
          <a:prstGeom prst="roundRect">
            <a:avLst>
              <a:gd name="adj" fmla="val 156279"/>
            </a:avLst>
          </a:prstGeom>
          <a:solidFill>
            <a:srgbClr val="438951"/>
          </a:solidFill>
          <a:ln/>
        </p:spPr>
        <p:txBody>
          <a:bodyPr/>
          <a:lstStyle/>
          <a:p>
            <a:endParaRPr lang="en-US"/>
          </a:p>
        </p:txBody>
      </p:sp>
      <p:sp>
        <p:nvSpPr>
          <p:cNvPr id="41" name="Shape 33"/>
          <p:cNvSpPr/>
          <p:nvPr/>
        </p:nvSpPr>
        <p:spPr>
          <a:xfrm>
            <a:off x="2676525" y="5768340"/>
            <a:ext cx="476250" cy="476250"/>
          </a:xfrm>
          <a:prstGeom prst="roundRect">
            <a:avLst>
              <a:gd name="adj" fmla="val 192000"/>
            </a:avLst>
          </a:prstGeom>
          <a:solidFill>
            <a:srgbClr val="438951"/>
          </a:solidFill>
          <a:ln/>
        </p:spPr>
        <p:txBody>
          <a:bodyPr/>
          <a:lstStyle/>
          <a:p>
            <a:endParaRPr lang="en-US"/>
          </a:p>
        </p:txBody>
      </p:sp>
      <p:pic>
        <p:nvPicPr>
          <p:cNvPr id="42" name="Image 6" descr="preencoded.png"/>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2819400" y="5911215"/>
            <a:ext cx="190500" cy="190500"/>
          </a:xfrm>
          <a:prstGeom prst="rect">
            <a:avLst/>
          </a:prstGeom>
        </p:spPr>
      </p:pic>
      <p:sp>
        <p:nvSpPr>
          <p:cNvPr id="43" name="Text 34"/>
          <p:cNvSpPr/>
          <p:nvPr/>
        </p:nvSpPr>
        <p:spPr>
          <a:xfrm>
            <a:off x="975360" y="6403300"/>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Animations</a:t>
            </a:r>
            <a:endParaRPr lang="en-US" sz="1550" dirty="0"/>
          </a:p>
        </p:txBody>
      </p:sp>
      <p:sp>
        <p:nvSpPr>
          <p:cNvPr id="44" name="Text 35"/>
          <p:cNvSpPr/>
          <p:nvPr/>
        </p:nvSpPr>
        <p:spPr>
          <a:xfrm>
            <a:off x="975360" y="6746558"/>
            <a:ext cx="3878580" cy="508159"/>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streamlit-lottie (Integrating Lottie JSON animations for loading screen and KPIs).</a:t>
            </a:r>
            <a:endParaRPr lang="en-US" sz="1250" dirty="0"/>
          </a:p>
        </p:txBody>
      </p:sp>
      <p:sp>
        <p:nvSpPr>
          <p:cNvPr id="45" name="Shape 36"/>
          <p:cNvSpPr/>
          <p:nvPr/>
        </p:nvSpPr>
        <p:spPr>
          <a:xfrm>
            <a:off x="5194221" y="6006465"/>
            <a:ext cx="4241840" cy="1429822"/>
          </a:xfrm>
          <a:prstGeom prst="roundRect">
            <a:avLst>
              <a:gd name="adj" fmla="val 7674"/>
            </a:avLst>
          </a:prstGeom>
          <a:solidFill>
            <a:srgbClr val="FAFFFA"/>
          </a:solidFill>
          <a:ln/>
        </p:spPr>
        <p:txBody>
          <a:bodyPr/>
          <a:lstStyle/>
          <a:p>
            <a:endParaRPr lang="en-US"/>
          </a:p>
        </p:txBody>
      </p:sp>
      <p:sp>
        <p:nvSpPr>
          <p:cNvPr id="46" name="Shape 37"/>
          <p:cNvSpPr/>
          <p:nvPr/>
        </p:nvSpPr>
        <p:spPr>
          <a:xfrm>
            <a:off x="5194221" y="5983605"/>
            <a:ext cx="4241840" cy="91440"/>
          </a:xfrm>
          <a:prstGeom prst="roundRect">
            <a:avLst>
              <a:gd name="adj" fmla="val 156279"/>
            </a:avLst>
          </a:prstGeom>
          <a:solidFill>
            <a:srgbClr val="438951"/>
          </a:solidFill>
          <a:ln/>
        </p:spPr>
        <p:txBody>
          <a:bodyPr/>
          <a:lstStyle/>
          <a:p>
            <a:endParaRPr lang="en-US"/>
          </a:p>
        </p:txBody>
      </p:sp>
      <p:sp>
        <p:nvSpPr>
          <p:cNvPr id="47" name="Shape 38"/>
          <p:cNvSpPr/>
          <p:nvPr/>
        </p:nvSpPr>
        <p:spPr>
          <a:xfrm>
            <a:off x="7076956" y="5768340"/>
            <a:ext cx="476250" cy="476250"/>
          </a:xfrm>
          <a:prstGeom prst="roundRect">
            <a:avLst>
              <a:gd name="adj" fmla="val 192000"/>
            </a:avLst>
          </a:prstGeom>
          <a:solidFill>
            <a:srgbClr val="438951"/>
          </a:solidFill>
          <a:ln/>
        </p:spPr>
        <p:txBody>
          <a:bodyPr/>
          <a:lstStyle/>
          <a:p>
            <a:endParaRPr lang="en-US"/>
          </a:p>
        </p:txBody>
      </p:sp>
      <p:pic>
        <p:nvPicPr>
          <p:cNvPr id="48" name="Image 7" descr="preencoded.png"/>
          <p:cNvPicPr>
            <a:picLocks noChangeAspect="1"/>
          </p:cNvPicPr>
          <p:nvPr/>
        </p:nvPicPr>
        <p:blipFill>
          <a:blip r:embed="rId17">
            <a:extLst>
              <a:ext uri="{96DAC541-7B7A-43D3-8B79-37D633B846F1}">
                <asvg:svgBlip xmlns:asvg="http://schemas.microsoft.com/office/drawing/2016/SVG/main" r:embed="rId18"/>
              </a:ext>
            </a:extLst>
          </a:blip>
          <a:stretch>
            <a:fillRect/>
          </a:stretch>
        </p:blipFill>
        <p:spPr>
          <a:xfrm>
            <a:off x="7219831" y="5911215"/>
            <a:ext cx="190500" cy="190500"/>
          </a:xfrm>
          <a:prstGeom prst="rect">
            <a:avLst/>
          </a:prstGeom>
        </p:spPr>
      </p:pic>
      <p:sp>
        <p:nvSpPr>
          <p:cNvPr id="49" name="Text 39"/>
          <p:cNvSpPr/>
          <p:nvPr/>
        </p:nvSpPr>
        <p:spPr>
          <a:xfrm>
            <a:off x="5375791" y="6403300"/>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Environment</a:t>
            </a:r>
            <a:endParaRPr lang="en-US" sz="1550" dirty="0"/>
          </a:p>
        </p:txBody>
      </p:sp>
      <p:sp>
        <p:nvSpPr>
          <p:cNvPr id="50" name="Text 40"/>
          <p:cNvSpPr/>
          <p:nvPr/>
        </p:nvSpPr>
        <p:spPr>
          <a:xfrm>
            <a:off x="5375791" y="6746558"/>
            <a:ext cx="3878699" cy="508159"/>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Virtual Environment (venv) for dependency management.</a:t>
            </a:r>
            <a:endParaRPr lang="en-US" sz="1250" dirty="0"/>
          </a:p>
        </p:txBody>
      </p:sp>
      <p:sp>
        <p:nvSpPr>
          <p:cNvPr id="51" name="Shape 41"/>
          <p:cNvSpPr/>
          <p:nvPr/>
        </p:nvSpPr>
        <p:spPr>
          <a:xfrm>
            <a:off x="9594771" y="6006465"/>
            <a:ext cx="4241721" cy="1429822"/>
          </a:xfrm>
          <a:prstGeom prst="roundRect">
            <a:avLst>
              <a:gd name="adj" fmla="val 7674"/>
            </a:avLst>
          </a:prstGeom>
          <a:solidFill>
            <a:srgbClr val="FAFFFA"/>
          </a:solidFill>
          <a:ln/>
        </p:spPr>
        <p:txBody>
          <a:bodyPr/>
          <a:lstStyle/>
          <a:p>
            <a:endParaRPr lang="en-US"/>
          </a:p>
        </p:txBody>
      </p:sp>
      <p:sp>
        <p:nvSpPr>
          <p:cNvPr id="52" name="Shape 42"/>
          <p:cNvSpPr/>
          <p:nvPr/>
        </p:nvSpPr>
        <p:spPr>
          <a:xfrm>
            <a:off x="9594771" y="5983605"/>
            <a:ext cx="4241721" cy="91440"/>
          </a:xfrm>
          <a:prstGeom prst="roundRect">
            <a:avLst>
              <a:gd name="adj" fmla="val 156279"/>
            </a:avLst>
          </a:prstGeom>
          <a:solidFill>
            <a:srgbClr val="438951"/>
          </a:solidFill>
          <a:ln/>
        </p:spPr>
        <p:txBody>
          <a:bodyPr/>
          <a:lstStyle/>
          <a:p>
            <a:endParaRPr lang="en-US"/>
          </a:p>
        </p:txBody>
      </p:sp>
      <p:sp>
        <p:nvSpPr>
          <p:cNvPr id="53" name="Shape 43"/>
          <p:cNvSpPr/>
          <p:nvPr/>
        </p:nvSpPr>
        <p:spPr>
          <a:xfrm>
            <a:off x="11477506" y="5768340"/>
            <a:ext cx="476250" cy="476250"/>
          </a:xfrm>
          <a:prstGeom prst="roundRect">
            <a:avLst>
              <a:gd name="adj" fmla="val 192000"/>
            </a:avLst>
          </a:prstGeom>
          <a:solidFill>
            <a:srgbClr val="438951"/>
          </a:solidFill>
          <a:ln/>
        </p:spPr>
        <p:txBody>
          <a:bodyPr/>
          <a:lstStyle/>
          <a:p>
            <a:endParaRPr lang="en-US"/>
          </a:p>
        </p:txBody>
      </p:sp>
      <p:pic>
        <p:nvPicPr>
          <p:cNvPr id="54" name="Image 8" descr="preencoded.png"/>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11620381" y="5911215"/>
            <a:ext cx="190500" cy="190500"/>
          </a:xfrm>
          <a:prstGeom prst="rect">
            <a:avLst/>
          </a:prstGeom>
        </p:spPr>
      </p:pic>
      <p:sp>
        <p:nvSpPr>
          <p:cNvPr id="55" name="Text 44"/>
          <p:cNvSpPr/>
          <p:nvPr/>
        </p:nvSpPr>
        <p:spPr>
          <a:xfrm>
            <a:off x="9776341" y="6403300"/>
            <a:ext cx="2261592" cy="248007"/>
          </a:xfrm>
          <a:prstGeom prst="rect">
            <a:avLst/>
          </a:prstGeom>
          <a:noFill/>
          <a:ln/>
        </p:spPr>
        <p:txBody>
          <a:bodyPr wrap="none" lIns="0" tIns="0" rIns="0" bIns="0" rtlCol="0" anchor="t"/>
          <a:lstStyle/>
          <a:p>
            <a:pPr marL="0" indent="0" algn="l">
              <a:lnSpc>
                <a:spcPts val="1950"/>
              </a:lnSpc>
              <a:buNone/>
            </a:pPr>
            <a:r>
              <a:rPr lang="en-US" sz="1550" b="1" dirty="0">
                <a:solidFill>
                  <a:srgbClr val="405449"/>
                </a:solidFill>
                <a:latin typeface="Fraunces Extra Bold" pitchFamily="34" charset="0"/>
                <a:ea typeface="Fraunces Extra Bold" pitchFamily="34" charset="-122"/>
                <a:cs typeface="Fraunces Extra Bold" pitchFamily="34" charset="-120"/>
              </a:rPr>
              <a:t>(Optional) Code Editor</a:t>
            </a:r>
            <a:endParaRPr lang="en-US" sz="1550" dirty="0"/>
          </a:p>
        </p:txBody>
      </p:sp>
      <p:sp>
        <p:nvSpPr>
          <p:cNvPr id="56" name="Text 45"/>
          <p:cNvSpPr/>
          <p:nvPr/>
        </p:nvSpPr>
        <p:spPr>
          <a:xfrm>
            <a:off x="9776341" y="6746558"/>
            <a:ext cx="3878580" cy="508159"/>
          </a:xfrm>
          <a:prstGeom prst="rect">
            <a:avLst/>
          </a:prstGeom>
          <a:noFill/>
          <a:ln/>
        </p:spPr>
        <p:txBody>
          <a:bodyPr wrap="square" lIns="0" tIns="0" rIns="0" bIns="0" rtlCol="0" anchor="t"/>
          <a:lstStyle/>
          <a:p>
            <a:pPr marL="0" indent="0" algn="l">
              <a:lnSpc>
                <a:spcPts val="2000"/>
              </a:lnSpc>
              <a:buNone/>
            </a:pPr>
            <a:r>
              <a:rPr lang="en-US" sz="1250" dirty="0">
                <a:solidFill>
                  <a:srgbClr val="405449"/>
                </a:solidFill>
                <a:latin typeface="Nobile" pitchFamily="34" charset="0"/>
                <a:ea typeface="Nobile" pitchFamily="34" charset="-122"/>
                <a:cs typeface="Nobile" pitchFamily="34" charset="-120"/>
              </a:rPr>
              <a:t>Visual Studio Code (Integrated terminal, debugging).</a:t>
            </a:r>
            <a:endParaRPr lang="en-US" sz="1250" dirty="0"/>
          </a:p>
        </p:txBody>
      </p:sp>
      <p:sp>
        <p:nvSpPr>
          <p:cNvPr id="57" name="Rectangle 56">
            <a:extLst>
              <a:ext uri="{FF2B5EF4-FFF2-40B4-BE49-F238E27FC236}">
                <a16:creationId xmlns:a16="http://schemas.microsoft.com/office/drawing/2014/main" id="{54FA5DE0-AA98-CBBA-54AB-ADA29AB4D447}"/>
              </a:ext>
            </a:extLst>
          </p:cNvPr>
          <p:cNvSpPr/>
          <p:nvPr/>
        </p:nvSpPr>
        <p:spPr>
          <a:xfrm>
            <a:off x="12788721" y="7320200"/>
            <a:ext cx="1841679" cy="850106"/>
          </a:xfrm>
          <a:prstGeom prst="rect">
            <a:avLst/>
          </a:prstGeom>
          <a:solidFill>
            <a:srgbClr val="FBFFFA"/>
          </a:solidFill>
          <a:ln>
            <a:solidFill>
              <a:srgbClr val="FBFF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88670" y="621625"/>
            <a:ext cx="7864078" cy="492919"/>
          </a:xfrm>
          <a:prstGeom prst="rect">
            <a:avLst/>
          </a:prstGeom>
          <a:noFill/>
          <a:ln/>
        </p:spPr>
        <p:txBody>
          <a:bodyPr wrap="none" lIns="0" tIns="0" rIns="0" bIns="0" rtlCol="0" anchor="t"/>
          <a:lstStyle/>
          <a:p>
            <a:pPr marL="0" indent="0" algn="l">
              <a:lnSpc>
                <a:spcPts val="3850"/>
              </a:lnSpc>
              <a:buNone/>
            </a:pPr>
            <a:r>
              <a:rPr lang="en-US" sz="3100" b="1" dirty="0">
                <a:solidFill>
                  <a:srgbClr val="3B4540"/>
                </a:solidFill>
                <a:latin typeface="Fraunces Extra Bold" pitchFamily="34" charset="0"/>
                <a:ea typeface="Fraunces Extra Bold" pitchFamily="34" charset="-122"/>
                <a:cs typeface="Fraunces Extra Bold" pitchFamily="34" charset="-120"/>
              </a:rPr>
              <a:t>Inside DataFlix: </a:t>
            </a:r>
            <a:r>
              <a:rPr lang="en-US" sz="3100" b="1" dirty="0">
                <a:solidFill>
                  <a:srgbClr val="438951"/>
                </a:solidFill>
                <a:latin typeface="Fraunces Extra Bold" pitchFamily="34" charset="0"/>
                <a:ea typeface="Fraunces Extra Bold" pitchFamily="34" charset="-122"/>
                <a:cs typeface="Fraunces Extra Bold" pitchFamily="34" charset="-120"/>
              </a:rPr>
              <a:t>Features &amp; Capabilities</a:t>
            </a:r>
            <a:endParaRPr lang="en-US" sz="3100" dirty="0"/>
          </a:p>
        </p:txBody>
      </p:sp>
      <p:sp>
        <p:nvSpPr>
          <p:cNvPr id="3" name="Shape 1"/>
          <p:cNvSpPr/>
          <p:nvPr/>
        </p:nvSpPr>
        <p:spPr>
          <a:xfrm>
            <a:off x="788670" y="1429941"/>
            <a:ext cx="4245888" cy="4431625"/>
          </a:xfrm>
          <a:prstGeom prst="roundRect">
            <a:avLst>
              <a:gd name="adj" fmla="val 3344"/>
            </a:avLst>
          </a:prstGeom>
          <a:solidFill>
            <a:srgbClr val="E8F3E8"/>
          </a:solidFill>
          <a:ln/>
        </p:spPr>
        <p:txBody>
          <a:bodyPr/>
          <a:lstStyle/>
          <a:p>
            <a:endParaRPr lang="en-US"/>
          </a:p>
        </p:txBody>
      </p:sp>
      <p:sp>
        <p:nvSpPr>
          <p:cNvPr id="4" name="Shape 2"/>
          <p:cNvSpPr/>
          <p:nvPr/>
        </p:nvSpPr>
        <p:spPr>
          <a:xfrm>
            <a:off x="946309" y="1587579"/>
            <a:ext cx="473154" cy="473154"/>
          </a:xfrm>
          <a:prstGeom prst="roundRect">
            <a:avLst>
              <a:gd name="adj" fmla="val 19323699"/>
            </a:avLst>
          </a:prstGeom>
          <a:solidFill>
            <a:srgbClr val="438951"/>
          </a:solidFill>
          <a:ln/>
        </p:spPr>
        <p:txBody>
          <a:bodyPr/>
          <a:lstStyle/>
          <a:p>
            <a:endParaRPr lang="en-US"/>
          </a:p>
        </p:txBody>
      </p:sp>
      <p:pic>
        <p:nvPicPr>
          <p:cNvPr id="5"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076444" y="1717596"/>
            <a:ext cx="212884" cy="212884"/>
          </a:xfrm>
          <a:prstGeom prst="rect">
            <a:avLst/>
          </a:prstGeom>
        </p:spPr>
      </p:pic>
      <p:sp>
        <p:nvSpPr>
          <p:cNvPr id="6" name="Text 3"/>
          <p:cNvSpPr/>
          <p:nvPr/>
        </p:nvSpPr>
        <p:spPr>
          <a:xfrm>
            <a:off x="946309" y="2218373"/>
            <a:ext cx="2366248" cy="295632"/>
          </a:xfrm>
          <a:prstGeom prst="rect">
            <a:avLst/>
          </a:prstGeom>
          <a:noFill/>
          <a:ln/>
        </p:spPr>
        <p:txBody>
          <a:bodyPr wrap="none" lIns="0" tIns="0" rIns="0" bIns="0" rtlCol="0" anchor="t"/>
          <a:lstStyle/>
          <a:p>
            <a:pPr marL="0" indent="0" algn="l">
              <a:lnSpc>
                <a:spcPts val="2300"/>
              </a:lnSpc>
              <a:buNone/>
            </a:pPr>
            <a:r>
              <a:rPr lang="en-US" sz="1850" b="1" dirty="0">
                <a:solidFill>
                  <a:srgbClr val="405449"/>
                </a:solidFill>
                <a:latin typeface="Fraunces Extra Bold" pitchFamily="34" charset="0"/>
                <a:ea typeface="Fraunces Extra Bold" pitchFamily="34" charset="-122"/>
                <a:cs typeface="Fraunces Extra Bold" pitchFamily="34" charset="-120"/>
              </a:rPr>
              <a:t>Unified Home Page</a:t>
            </a:r>
            <a:endParaRPr lang="en-US" sz="1850" dirty="0"/>
          </a:p>
        </p:txBody>
      </p:sp>
      <p:sp>
        <p:nvSpPr>
          <p:cNvPr id="7" name="Text 4"/>
          <p:cNvSpPr/>
          <p:nvPr/>
        </p:nvSpPr>
        <p:spPr>
          <a:xfrm>
            <a:off x="946309" y="2608540"/>
            <a:ext cx="3930610" cy="252413"/>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Global KPIs summarizing the entire dataset.</a:t>
            </a:r>
            <a:endParaRPr lang="en-US" sz="1200" dirty="0"/>
          </a:p>
        </p:txBody>
      </p:sp>
      <p:sp>
        <p:nvSpPr>
          <p:cNvPr id="8" name="Text 5"/>
          <p:cNvSpPr/>
          <p:nvPr/>
        </p:nvSpPr>
        <p:spPr>
          <a:xfrm>
            <a:off x="946309" y="2916079"/>
            <a:ext cx="3930610" cy="252413"/>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Interactive Market Share donut chart.</a:t>
            </a:r>
            <a:endParaRPr lang="en-US" sz="1200" dirty="0"/>
          </a:p>
        </p:txBody>
      </p:sp>
      <p:sp>
        <p:nvSpPr>
          <p:cNvPr id="9" name="Text 6"/>
          <p:cNvSpPr/>
          <p:nvPr/>
        </p:nvSpPr>
        <p:spPr>
          <a:xfrm>
            <a:off x="946309" y="3223617"/>
            <a:ext cx="3930610" cy="252413"/>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Clickable logos for platform navigation.</a:t>
            </a:r>
            <a:endParaRPr lang="en-US" sz="1200" dirty="0"/>
          </a:p>
        </p:txBody>
      </p:sp>
      <p:sp>
        <p:nvSpPr>
          <p:cNvPr id="10" name="Text 7"/>
          <p:cNvSpPr/>
          <p:nvPr/>
        </p:nvSpPr>
        <p:spPr>
          <a:xfrm>
            <a:off x="946309" y="3531156"/>
            <a:ext cx="3930610" cy="252413"/>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"Head-to-Head" comparison tool.</a:t>
            </a:r>
            <a:endParaRPr lang="en-US" sz="1200" dirty="0"/>
          </a:p>
        </p:txBody>
      </p:sp>
      <p:sp>
        <p:nvSpPr>
          <p:cNvPr id="11" name="Text 8"/>
          <p:cNvSpPr/>
          <p:nvPr/>
        </p:nvSpPr>
        <p:spPr>
          <a:xfrm>
            <a:off x="946309" y="3838694"/>
            <a:ext cx="3930610" cy="252413"/>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TMDb-powered Search (with details &amp; reviews).</a:t>
            </a:r>
            <a:endParaRPr lang="en-US" sz="1200" dirty="0"/>
          </a:p>
        </p:txBody>
      </p:sp>
      <p:sp>
        <p:nvSpPr>
          <p:cNvPr id="12" name="Text 9"/>
          <p:cNvSpPr/>
          <p:nvPr/>
        </p:nvSpPr>
        <p:spPr>
          <a:xfrm>
            <a:off x="946309" y="4146232"/>
            <a:ext cx="3930610" cy="252413"/>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TMDb-powered Trending Titles section.</a:t>
            </a:r>
            <a:endParaRPr lang="en-US" sz="1200" dirty="0"/>
          </a:p>
        </p:txBody>
      </p:sp>
      <p:sp>
        <p:nvSpPr>
          <p:cNvPr id="13" name="Shape 10"/>
          <p:cNvSpPr/>
          <p:nvPr/>
        </p:nvSpPr>
        <p:spPr>
          <a:xfrm>
            <a:off x="5192197" y="1429941"/>
            <a:ext cx="4245888" cy="4431625"/>
          </a:xfrm>
          <a:prstGeom prst="roundRect">
            <a:avLst>
              <a:gd name="adj" fmla="val 3344"/>
            </a:avLst>
          </a:prstGeom>
          <a:solidFill>
            <a:srgbClr val="E8F3E8"/>
          </a:solidFill>
          <a:ln/>
        </p:spPr>
        <p:txBody>
          <a:bodyPr/>
          <a:lstStyle/>
          <a:p>
            <a:endParaRPr lang="en-US"/>
          </a:p>
        </p:txBody>
      </p:sp>
      <p:sp>
        <p:nvSpPr>
          <p:cNvPr id="14" name="Shape 11"/>
          <p:cNvSpPr/>
          <p:nvPr/>
        </p:nvSpPr>
        <p:spPr>
          <a:xfrm>
            <a:off x="5349835" y="1587579"/>
            <a:ext cx="473154" cy="473154"/>
          </a:xfrm>
          <a:prstGeom prst="roundRect">
            <a:avLst>
              <a:gd name="adj" fmla="val 19323699"/>
            </a:avLst>
          </a:prstGeom>
          <a:solidFill>
            <a:srgbClr val="438951"/>
          </a:solidFill>
          <a:ln/>
        </p:spPr>
        <p:txBody>
          <a:bodyPr/>
          <a:lstStyle/>
          <a:p>
            <a:endParaRPr lang="en-US"/>
          </a:p>
        </p:txBody>
      </p:sp>
      <p:pic>
        <p:nvPicPr>
          <p:cNvPr id="15"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479971" y="1717596"/>
            <a:ext cx="212884" cy="212884"/>
          </a:xfrm>
          <a:prstGeom prst="rect">
            <a:avLst/>
          </a:prstGeom>
        </p:spPr>
      </p:pic>
      <p:sp>
        <p:nvSpPr>
          <p:cNvPr id="16" name="Text 12"/>
          <p:cNvSpPr/>
          <p:nvPr/>
        </p:nvSpPr>
        <p:spPr>
          <a:xfrm>
            <a:off x="5349835" y="2218373"/>
            <a:ext cx="3930610" cy="591264"/>
          </a:xfrm>
          <a:prstGeom prst="rect">
            <a:avLst/>
          </a:prstGeom>
          <a:noFill/>
          <a:ln/>
        </p:spPr>
        <p:txBody>
          <a:bodyPr wrap="square" lIns="0" tIns="0" rIns="0" bIns="0" rtlCol="0" anchor="t"/>
          <a:lstStyle/>
          <a:p>
            <a:pPr marL="0" indent="0" algn="l">
              <a:lnSpc>
                <a:spcPts val="2300"/>
              </a:lnSpc>
              <a:buNone/>
            </a:pPr>
            <a:r>
              <a:rPr lang="en-US" sz="1850" b="1" dirty="0">
                <a:solidFill>
                  <a:srgbClr val="405449"/>
                </a:solidFill>
                <a:latin typeface="Fraunces Extra Bold" pitchFamily="34" charset="0"/>
                <a:ea typeface="Fraunces Extra Bold" pitchFamily="34" charset="-122"/>
                <a:cs typeface="Fraunces Extra Bold" pitchFamily="34" charset="-120"/>
              </a:rPr>
              <a:t>Platform-Specific Dashboards (x4)</a:t>
            </a:r>
            <a:endParaRPr lang="en-US" sz="1850" dirty="0"/>
          </a:p>
        </p:txBody>
      </p:sp>
      <p:sp>
        <p:nvSpPr>
          <p:cNvPr id="17" name="Text 13"/>
          <p:cNvSpPr/>
          <p:nvPr/>
        </p:nvSpPr>
        <p:spPr>
          <a:xfrm>
            <a:off x="5349835" y="2904173"/>
            <a:ext cx="3930610" cy="504825"/>
          </a:xfrm>
          <a:prstGeom prst="rect">
            <a:avLst/>
          </a:prstGeom>
          <a:noFill/>
          <a:ln/>
        </p:spPr>
        <p:txBody>
          <a:bodyPr wrap="squar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Dedicated pages for Netflix, Prime Video, Disney+, Hulu.</a:t>
            </a:r>
            <a:endParaRPr lang="en-US" sz="1200" dirty="0"/>
          </a:p>
        </p:txBody>
      </p:sp>
      <p:sp>
        <p:nvSpPr>
          <p:cNvPr id="18" name="Text 14"/>
          <p:cNvSpPr/>
          <p:nvPr/>
        </p:nvSpPr>
        <p:spPr>
          <a:xfrm>
            <a:off x="5349835" y="3464123"/>
            <a:ext cx="3930610" cy="252413"/>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Animated KPI cards with Lottie icons.</a:t>
            </a:r>
            <a:endParaRPr lang="en-US" sz="1200" dirty="0"/>
          </a:p>
        </p:txBody>
      </p:sp>
      <p:sp>
        <p:nvSpPr>
          <p:cNvPr id="19" name="Text 15"/>
          <p:cNvSpPr/>
          <p:nvPr/>
        </p:nvSpPr>
        <p:spPr>
          <a:xfrm>
            <a:off x="5349835" y="3771662"/>
            <a:ext cx="3930610" cy="252413"/>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Multi-tab layout (~4 tabs per platform).</a:t>
            </a:r>
            <a:endParaRPr lang="en-US" sz="1200" dirty="0"/>
          </a:p>
        </p:txBody>
      </p:sp>
      <p:sp>
        <p:nvSpPr>
          <p:cNvPr id="20" name="Text 16"/>
          <p:cNvSpPr/>
          <p:nvPr/>
        </p:nvSpPr>
        <p:spPr>
          <a:xfrm>
            <a:off x="5349835" y="4079200"/>
            <a:ext cx="3930610" cy="1009650"/>
          </a:xfrm>
          <a:prstGeom prst="rect">
            <a:avLst/>
          </a:prstGeom>
          <a:noFill/>
          <a:ln/>
        </p:spPr>
        <p:txBody>
          <a:bodyPr wrap="squar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~5-10 Interactive Plotly Visualizations per dashboard (pies, bars, lines, areas, histograms, choropleth maps, scatter plots, treemaps, funnels, polar charts).</a:t>
            </a:r>
            <a:endParaRPr lang="en-US" sz="1200" dirty="0"/>
          </a:p>
        </p:txBody>
      </p:sp>
      <p:sp>
        <p:nvSpPr>
          <p:cNvPr id="21" name="Text 17"/>
          <p:cNvSpPr/>
          <p:nvPr/>
        </p:nvSpPr>
        <p:spPr>
          <a:xfrm>
            <a:off x="5349835" y="5143976"/>
            <a:ext cx="3930610" cy="252413"/>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Platform-specific color themes.</a:t>
            </a:r>
            <a:endParaRPr lang="en-US" sz="1200" dirty="0"/>
          </a:p>
        </p:txBody>
      </p:sp>
      <p:sp>
        <p:nvSpPr>
          <p:cNvPr id="22" name="Text 18"/>
          <p:cNvSpPr/>
          <p:nvPr/>
        </p:nvSpPr>
        <p:spPr>
          <a:xfrm>
            <a:off x="5349835" y="5451515"/>
            <a:ext cx="3930610" cy="252413"/>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405449"/>
                </a:solidFill>
                <a:latin typeface="Nobile" pitchFamily="34" charset="0"/>
                <a:ea typeface="Nobile" pitchFamily="34" charset="-122"/>
                <a:cs typeface="Nobile" pitchFamily="34" charset="-120"/>
              </a:rPr>
              <a:t>Sidebar filters (Content Type, Release Year).</a:t>
            </a:r>
            <a:endParaRPr lang="en-US" sz="1200" dirty="0"/>
          </a:p>
        </p:txBody>
      </p:sp>
      <p:sp>
        <p:nvSpPr>
          <p:cNvPr id="23" name="Shape 19"/>
          <p:cNvSpPr/>
          <p:nvPr/>
        </p:nvSpPr>
        <p:spPr>
          <a:xfrm>
            <a:off x="9595723" y="1429941"/>
            <a:ext cx="4245888" cy="4431625"/>
          </a:xfrm>
          <a:prstGeom prst="roundRect">
            <a:avLst>
              <a:gd name="adj" fmla="val 3344"/>
            </a:avLst>
          </a:prstGeom>
          <a:solidFill>
            <a:srgbClr val="E8F3E8"/>
          </a:solidFill>
          <a:ln/>
        </p:spPr>
        <p:txBody>
          <a:bodyPr/>
          <a:lstStyle/>
          <a:p>
            <a:endParaRPr lang="en-US"/>
          </a:p>
        </p:txBody>
      </p:sp>
      <p:sp>
        <p:nvSpPr>
          <p:cNvPr id="24" name="Shape 20"/>
          <p:cNvSpPr/>
          <p:nvPr/>
        </p:nvSpPr>
        <p:spPr>
          <a:xfrm>
            <a:off x="9753362" y="1587579"/>
            <a:ext cx="473154" cy="473154"/>
          </a:xfrm>
          <a:prstGeom prst="roundRect">
            <a:avLst>
              <a:gd name="adj" fmla="val 19323699"/>
            </a:avLst>
          </a:prstGeom>
          <a:solidFill>
            <a:srgbClr val="438951"/>
          </a:solidFill>
          <a:ln/>
        </p:spPr>
        <p:txBody>
          <a:bodyPr/>
          <a:lstStyle/>
          <a:p>
            <a:endParaRPr lang="en-US"/>
          </a:p>
        </p:txBody>
      </p:sp>
      <p:pic>
        <p:nvPicPr>
          <p:cNvPr id="25" name="Image 2" descr="preencoded.png"/>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9883497" y="1717596"/>
            <a:ext cx="212884" cy="212884"/>
          </a:xfrm>
          <a:prstGeom prst="rect">
            <a:avLst/>
          </a:prstGeom>
        </p:spPr>
      </p:pic>
      <p:sp>
        <p:nvSpPr>
          <p:cNvPr id="26" name="Text 21"/>
          <p:cNvSpPr/>
          <p:nvPr/>
        </p:nvSpPr>
        <p:spPr>
          <a:xfrm>
            <a:off x="9753362" y="2218373"/>
            <a:ext cx="2366248" cy="295632"/>
          </a:xfrm>
          <a:prstGeom prst="rect">
            <a:avLst/>
          </a:prstGeom>
          <a:noFill/>
          <a:ln/>
        </p:spPr>
        <p:txBody>
          <a:bodyPr wrap="none" lIns="0" tIns="0" rIns="0" bIns="0" rtlCol="0" anchor="t"/>
          <a:lstStyle/>
          <a:p>
            <a:pPr marL="0" indent="0" algn="l">
              <a:lnSpc>
                <a:spcPts val="2300"/>
              </a:lnSpc>
              <a:buNone/>
            </a:pPr>
            <a:r>
              <a:rPr lang="en-US" sz="1850" b="1" dirty="0">
                <a:solidFill>
                  <a:srgbClr val="405449"/>
                </a:solidFill>
                <a:latin typeface="Fraunces Extra Bold" pitchFamily="34" charset="0"/>
                <a:ea typeface="Fraunces Extra Bold" pitchFamily="34" charset="-122"/>
                <a:cs typeface="Fraunces Extra Bold" pitchFamily="34" charset="-120"/>
              </a:rPr>
              <a:t>BI Insights Engine</a:t>
            </a:r>
            <a:endParaRPr lang="en-US" sz="1850" dirty="0"/>
          </a:p>
        </p:txBody>
      </p:sp>
      <p:sp>
        <p:nvSpPr>
          <p:cNvPr id="27" name="Text 22"/>
          <p:cNvSpPr/>
          <p:nvPr/>
        </p:nvSpPr>
        <p:spPr>
          <a:xfrm>
            <a:off x="9753362" y="2608540"/>
            <a:ext cx="3930610" cy="504825"/>
          </a:xfrm>
          <a:prstGeom prst="rect">
            <a:avLst/>
          </a:prstGeom>
          <a:noFill/>
          <a:ln/>
        </p:spPr>
        <p:txBody>
          <a:bodyPr wrap="square" lIns="0" tIns="0" rIns="0" bIns="0" rtlCol="0" anchor="t"/>
          <a:lstStyle/>
          <a:p>
            <a:pPr marL="0" indent="0" algn="l">
              <a:lnSpc>
                <a:spcPts val="1950"/>
              </a:lnSpc>
              <a:buNone/>
            </a:pPr>
            <a:r>
              <a:rPr lang="en-US" sz="1200" dirty="0">
                <a:solidFill>
                  <a:srgbClr val="405449"/>
                </a:solidFill>
                <a:latin typeface="Nobile" pitchFamily="34" charset="0"/>
                <a:ea typeface="Nobile" pitchFamily="34" charset="-122"/>
                <a:cs typeface="Nobile" pitchFamily="34" charset="-120"/>
              </a:rPr>
              <a:t>Automated, data-driven recommendations presented in an expander below each dashboard.</a:t>
            </a:r>
            <a:endParaRPr lang="en-US" sz="1200" dirty="0"/>
          </a:p>
        </p:txBody>
      </p:sp>
      <p:sp>
        <p:nvSpPr>
          <p:cNvPr id="28" name="Shape 23"/>
          <p:cNvSpPr/>
          <p:nvPr/>
        </p:nvSpPr>
        <p:spPr>
          <a:xfrm>
            <a:off x="788670" y="6019205"/>
            <a:ext cx="6447592" cy="1588651"/>
          </a:xfrm>
          <a:prstGeom prst="roundRect">
            <a:avLst>
              <a:gd name="adj" fmla="val 8937"/>
            </a:avLst>
          </a:prstGeom>
          <a:solidFill>
            <a:srgbClr val="E8F3E8"/>
          </a:solidFill>
          <a:ln/>
        </p:spPr>
        <p:txBody>
          <a:bodyPr/>
          <a:lstStyle/>
          <a:p>
            <a:endParaRPr lang="en-US"/>
          </a:p>
        </p:txBody>
      </p:sp>
      <p:sp>
        <p:nvSpPr>
          <p:cNvPr id="29" name="Shape 24"/>
          <p:cNvSpPr/>
          <p:nvPr/>
        </p:nvSpPr>
        <p:spPr>
          <a:xfrm>
            <a:off x="946309" y="6176843"/>
            <a:ext cx="473154" cy="473154"/>
          </a:xfrm>
          <a:prstGeom prst="roundRect">
            <a:avLst>
              <a:gd name="adj" fmla="val 19323699"/>
            </a:avLst>
          </a:prstGeom>
          <a:solidFill>
            <a:srgbClr val="438951"/>
          </a:solidFill>
          <a:ln/>
        </p:spPr>
        <p:txBody>
          <a:bodyPr/>
          <a:lstStyle/>
          <a:p>
            <a:endParaRPr lang="en-US"/>
          </a:p>
        </p:txBody>
      </p:sp>
      <p:pic>
        <p:nvPicPr>
          <p:cNvPr id="30" name="Image 3" descr="preencoded.png"/>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076444" y="6306860"/>
            <a:ext cx="212884" cy="212884"/>
          </a:xfrm>
          <a:prstGeom prst="rect">
            <a:avLst/>
          </a:prstGeom>
        </p:spPr>
      </p:pic>
      <p:sp>
        <p:nvSpPr>
          <p:cNvPr id="31" name="Text 25"/>
          <p:cNvSpPr/>
          <p:nvPr/>
        </p:nvSpPr>
        <p:spPr>
          <a:xfrm>
            <a:off x="946309" y="6807637"/>
            <a:ext cx="2971681" cy="295632"/>
          </a:xfrm>
          <a:prstGeom prst="rect">
            <a:avLst/>
          </a:prstGeom>
          <a:noFill/>
          <a:ln/>
        </p:spPr>
        <p:txBody>
          <a:bodyPr wrap="none" lIns="0" tIns="0" rIns="0" bIns="0" rtlCol="0" anchor="t"/>
          <a:lstStyle/>
          <a:p>
            <a:pPr marL="0" indent="0" algn="l">
              <a:lnSpc>
                <a:spcPts val="2300"/>
              </a:lnSpc>
              <a:buNone/>
            </a:pPr>
            <a:r>
              <a:rPr lang="en-US" sz="1850" b="1" dirty="0">
                <a:solidFill>
                  <a:srgbClr val="405449"/>
                </a:solidFill>
                <a:latin typeface="Fraunces Extra Bold" pitchFamily="34" charset="0"/>
                <a:ea typeface="Fraunces Extra Bold" pitchFamily="34" charset="-122"/>
                <a:cs typeface="Fraunces Extra Bold" pitchFamily="34" charset="-120"/>
              </a:rPr>
              <a:t>Aesthetic Enhancements</a:t>
            </a:r>
            <a:endParaRPr lang="en-US" sz="1850" dirty="0"/>
          </a:p>
        </p:txBody>
      </p:sp>
      <p:sp>
        <p:nvSpPr>
          <p:cNvPr id="32" name="Text 26"/>
          <p:cNvSpPr/>
          <p:nvPr/>
        </p:nvSpPr>
        <p:spPr>
          <a:xfrm>
            <a:off x="946309" y="7197804"/>
            <a:ext cx="6132314" cy="252413"/>
          </a:xfrm>
          <a:prstGeom prst="rect">
            <a:avLst/>
          </a:prstGeom>
          <a:noFill/>
          <a:ln/>
        </p:spPr>
        <p:txBody>
          <a:bodyPr wrap="none" lIns="0" tIns="0" rIns="0" bIns="0" rtlCol="0" anchor="t"/>
          <a:lstStyle/>
          <a:p>
            <a:pPr marL="0" indent="0" algn="l">
              <a:lnSpc>
                <a:spcPts val="1950"/>
              </a:lnSpc>
              <a:buNone/>
            </a:pPr>
            <a:r>
              <a:rPr lang="en-US" sz="1200" dirty="0">
                <a:solidFill>
                  <a:srgbClr val="405449"/>
                </a:solidFill>
                <a:latin typeface="Nobile" pitchFamily="34" charset="0"/>
                <a:ea typeface="Nobile" pitchFamily="34" charset="-122"/>
                <a:cs typeface="Nobile" pitchFamily="34" charset="-120"/>
              </a:rPr>
              <a:t>Custom CSS, loading animation, background music toggle.</a:t>
            </a:r>
            <a:endParaRPr lang="en-US" sz="1200" dirty="0"/>
          </a:p>
        </p:txBody>
      </p:sp>
      <p:sp>
        <p:nvSpPr>
          <p:cNvPr id="33" name="Shape 27"/>
          <p:cNvSpPr/>
          <p:nvPr/>
        </p:nvSpPr>
        <p:spPr>
          <a:xfrm>
            <a:off x="7393900" y="6019205"/>
            <a:ext cx="6447711" cy="1588651"/>
          </a:xfrm>
          <a:prstGeom prst="roundRect">
            <a:avLst>
              <a:gd name="adj" fmla="val 8937"/>
            </a:avLst>
          </a:prstGeom>
          <a:solidFill>
            <a:srgbClr val="E8F3E8"/>
          </a:solidFill>
          <a:ln/>
        </p:spPr>
        <p:txBody>
          <a:bodyPr/>
          <a:lstStyle/>
          <a:p>
            <a:endParaRPr lang="en-US"/>
          </a:p>
        </p:txBody>
      </p:sp>
      <p:sp>
        <p:nvSpPr>
          <p:cNvPr id="34" name="Shape 28"/>
          <p:cNvSpPr/>
          <p:nvPr/>
        </p:nvSpPr>
        <p:spPr>
          <a:xfrm>
            <a:off x="7551539" y="6176843"/>
            <a:ext cx="473154" cy="473154"/>
          </a:xfrm>
          <a:prstGeom prst="roundRect">
            <a:avLst>
              <a:gd name="adj" fmla="val 19323699"/>
            </a:avLst>
          </a:prstGeom>
          <a:solidFill>
            <a:srgbClr val="438951"/>
          </a:solidFill>
          <a:ln/>
        </p:spPr>
        <p:txBody>
          <a:bodyPr/>
          <a:lstStyle/>
          <a:p>
            <a:endParaRPr lang="en-US"/>
          </a:p>
        </p:txBody>
      </p:sp>
      <p:pic>
        <p:nvPicPr>
          <p:cNvPr id="35" name="Image 4" descr="preencoded.png"/>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7681674" y="6306860"/>
            <a:ext cx="212884" cy="212884"/>
          </a:xfrm>
          <a:prstGeom prst="rect">
            <a:avLst/>
          </a:prstGeom>
        </p:spPr>
      </p:pic>
      <p:sp>
        <p:nvSpPr>
          <p:cNvPr id="36" name="Text 29"/>
          <p:cNvSpPr/>
          <p:nvPr/>
        </p:nvSpPr>
        <p:spPr>
          <a:xfrm>
            <a:off x="7551539" y="6807637"/>
            <a:ext cx="2895362" cy="295632"/>
          </a:xfrm>
          <a:prstGeom prst="rect">
            <a:avLst/>
          </a:prstGeom>
          <a:noFill/>
          <a:ln/>
        </p:spPr>
        <p:txBody>
          <a:bodyPr wrap="none" lIns="0" tIns="0" rIns="0" bIns="0" rtlCol="0" anchor="t"/>
          <a:lstStyle/>
          <a:p>
            <a:pPr marL="0" indent="0" algn="l">
              <a:lnSpc>
                <a:spcPts val="2300"/>
              </a:lnSpc>
              <a:buNone/>
            </a:pPr>
            <a:r>
              <a:rPr lang="en-US" sz="1850" b="1" dirty="0">
                <a:solidFill>
                  <a:srgbClr val="405449"/>
                </a:solidFill>
                <a:latin typeface="Fraunces Extra Bold" pitchFamily="34" charset="0"/>
                <a:ea typeface="Fraunces Extra Bold" pitchFamily="34" charset="-122"/>
                <a:cs typeface="Fraunces Extra Bold" pitchFamily="34" charset="-120"/>
              </a:rPr>
              <a:t>Modular Code Structure</a:t>
            </a:r>
            <a:endParaRPr lang="en-US" sz="1850" dirty="0"/>
          </a:p>
        </p:txBody>
      </p:sp>
      <p:sp>
        <p:nvSpPr>
          <p:cNvPr id="37" name="Text 30"/>
          <p:cNvSpPr/>
          <p:nvPr/>
        </p:nvSpPr>
        <p:spPr>
          <a:xfrm>
            <a:off x="7551539" y="7197804"/>
            <a:ext cx="6132433" cy="252413"/>
          </a:xfrm>
          <a:prstGeom prst="rect">
            <a:avLst/>
          </a:prstGeom>
          <a:noFill/>
          <a:ln/>
        </p:spPr>
        <p:txBody>
          <a:bodyPr wrap="none" lIns="0" tIns="0" rIns="0" bIns="0" rtlCol="0" anchor="t"/>
          <a:lstStyle/>
          <a:p>
            <a:pPr marL="0" indent="0" algn="l">
              <a:lnSpc>
                <a:spcPts val="1950"/>
              </a:lnSpc>
              <a:buNone/>
            </a:pPr>
            <a:r>
              <a:rPr lang="en-US" sz="1200" dirty="0">
                <a:solidFill>
                  <a:srgbClr val="405449"/>
                </a:solidFill>
                <a:latin typeface="Nobile" pitchFamily="34" charset="0"/>
                <a:ea typeface="Nobile" pitchFamily="34" charset="-122"/>
                <a:cs typeface="Nobile" pitchFamily="34" charset="-120"/>
              </a:rPr>
              <a:t>Organized into components and utils for maintainability.</a:t>
            </a:r>
            <a:endParaRPr lang="en-US" sz="1200" dirty="0"/>
          </a:p>
        </p:txBody>
      </p:sp>
      <p:sp>
        <p:nvSpPr>
          <p:cNvPr id="38" name="Rectangle 37">
            <a:extLst>
              <a:ext uri="{FF2B5EF4-FFF2-40B4-BE49-F238E27FC236}">
                <a16:creationId xmlns:a16="http://schemas.microsoft.com/office/drawing/2014/main" id="{ADC2E153-9B20-A388-EA0B-DE235E27CD54}"/>
              </a:ext>
            </a:extLst>
          </p:cNvPr>
          <p:cNvSpPr/>
          <p:nvPr/>
        </p:nvSpPr>
        <p:spPr>
          <a:xfrm>
            <a:off x="12788721" y="7607856"/>
            <a:ext cx="1841679" cy="562450"/>
          </a:xfrm>
          <a:prstGeom prst="rect">
            <a:avLst/>
          </a:prstGeom>
          <a:solidFill>
            <a:srgbClr val="FBFFFA"/>
          </a:solidFill>
          <a:ln>
            <a:solidFill>
              <a:srgbClr val="FBFF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62238"/>
            <a:ext cx="10159246" cy="708779"/>
          </a:xfrm>
          <a:prstGeom prst="rect">
            <a:avLst/>
          </a:prstGeom>
          <a:noFill/>
          <a:ln/>
        </p:spPr>
        <p:txBody>
          <a:bodyPr wrap="none" lIns="0" tIns="0" rIns="0" bIns="0" rtlCol="0" anchor="t"/>
          <a:lstStyle/>
          <a:p>
            <a:pPr marL="0" indent="0" algn="l">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Lessons Learned &amp; </a:t>
            </a:r>
            <a:r>
              <a:rPr lang="en-US" sz="4450" b="1" dirty="0">
                <a:solidFill>
                  <a:srgbClr val="438951"/>
                </a:solidFill>
                <a:latin typeface="Fraunces Extra Bold" pitchFamily="34" charset="0"/>
                <a:ea typeface="Fraunces Extra Bold" pitchFamily="34" charset="-122"/>
                <a:cs typeface="Fraunces Extra Bold" pitchFamily="34" charset="-120"/>
              </a:rPr>
              <a:t>The Road Ahead</a:t>
            </a:r>
            <a:endParaRPr lang="en-US" sz="4450" dirty="0"/>
          </a:p>
        </p:txBody>
      </p:sp>
      <p:sp>
        <p:nvSpPr>
          <p:cNvPr id="3" name="Text 1"/>
          <p:cNvSpPr/>
          <p:nvPr/>
        </p:nvSpPr>
        <p:spPr>
          <a:xfrm>
            <a:off x="793790" y="1561743"/>
            <a:ext cx="3402330" cy="425291"/>
          </a:xfrm>
          <a:prstGeom prst="rect">
            <a:avLst/>
          </a:prstGeom>
          <a:noFill/>
          <a:ln/>
        </p:spPr>
        <p:txBody>
          <a:bodyPr wrap="none" lIns="0" tIns="0" rIns="0" bIns="0" rtlCol="0" anchor="t"/>
          <a:lstStyle/>
          <a:p>
            <a:pPr marL="0" indent="0" algn="l">
              <a:lnSpc>
                <a:spcPts val="3300"/>
              </a:lnSpc>
              <a:buNone/>
            </a:pPr>
            <a:r>
              <a:rPr lang="en-US" sz="2650" b="1" dirty="0">
                <a:solidFill>
                  <a:srgbClr val="4A644E"/>
                </a:solidFill>
                <a:latin typeface="Fraunces Extra Bold" pitchFamily="34" charset="0"/>
                <a:ea typeface="Fraunces Extra Bold" pitchFamily="34" charset="-122"/>
                <a:cs typeface="Fraunces Extra Bold" pitchFamily="34" charset="-120"/>
              </a:rPr>
              <a:t>Challenges Faced</a:t>
            </a:r>
            <a:endParaRPr lang="en-US" sz="2650" dirty="0"/>
          </a:p>
        </p:txBody>
      </p:sp>
      <p:sp>
        <p:nvSpPr>
          <p:cNvPr id="4" name="Shape 2"/>
          <p:cNvSpPr/>
          <p:nvPr/>
        </p:nvSpPr>
        <p:spPr>
          <a:xfrm>
            <a:off x="793790" y="2327196"/>
            <a:ext cx="6407944" cy="2093714"/>
          </a:xfrm>
          <a:prstGeom prst="roundRect">
            <a:avLst>
              <a:gd name="adj" fmla="val 9750"/>
            </a:avLst>
          </a:prstGeom>
          <a:solidFill>
            <a:srgbClr val="FAFFFA"/>
          </a:solidFill>
          <a:ln w="30480">
            <a:solidFill>
              <a:srgbClr val="CED9CE"/>
            </a:solidFill>
            <a:prstDash val="solid"/>
          </a:ln>
        </p:spPr>
        <p:txBody>
          <a:bodyPr/>
          <a:lstStyle/>
          <a:p>
            <a:endParaRPr lang="en-US"/>
          </a:p>
        </p:txBody>
      </p:sp>
      <p:sp>
        <p:nvSpPr>
          <p:cNvPr id="5" name="Text 3"/>
          <p:cNvSpPr/>
          <p:nvPr/>
        </p:nvSpPr>
        <p:spPr>
          <a:xfrm>
            <a:off x="1051084" y="2584490"/>
            <a:ext cx="2998351"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Data Inconsistencies</a:t>
            </a:r>
            <a:endParaRPr lang="en-US" sz="2200" dirty="0"/>
          </a:p>
        </p:txBody>
      </p:sp>
      <p:sp>
        <p:nvSpPr>
          <p:cNvPr id="6" name="Text 4"/>
          <p:cNvSpPr/>
          <p:nvPr/>
        </p:nvSpPr>
        <p:spPr>
          <a:xfrm>
            <a:off x="1051084" y="3074908"/>
            <a:ext cx="5893356" cy="1088708"/>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Handling varied date formats, duration strings ('Unknown', seasons vs. mins), and missing values across datasets required careful cleaning.</a:t>
            </a:r>
            <a:endParaRPr lang="en-US" sz="1750" dirty="0"/>
          </a:p>
        </p:txBody>
      </p:sp>
      <p:sp>
        <p:nvSpPr>
          <p:cNvPr id="7" name="Shape 5"/>
          <p:cNvSpPr/>
          <p:nvPr/>
        </p:nvSpPr>
        <p:spPr>
          <a:xfrm>
            <a:off x="7428548" y="2327196"/>
            <a:ext cx="6408063" cy="2093714"/>
          </a:xfrm>
          <a:prstGeom prst="roundRect">
            <a:avLst>
              <a:gd name="adj" fmla="val 9750"/>
            </a:avLst>
          </a:prstGeom>
          <a:solidFill>
            <a:srgbClr val="FAFFFA"/>
          </a:solidFill>
          <a:ln w="30480">
            <a:solidFill>
              <a:srgbClr val="CED9CE"/>
            </a:solidFill>
            <a:prstDash val="solid"/>
          </a:ln>
        </p:spPr>
        <p:txBody>
          <a:bodyPr/>
          <a:lstStyle/>
          <a:p>
            <a:endParaRPr lang="en-US"/>
          </a:p>
        </p:txBody>
      </p:sp>
      <p:sp>
        <p:nvSpPr>
          <p:cNvPr id="8" name="Text 6"/>
          <p:cNvSpPr/>
          <p:nvPr/>
        </p:nvSpPr>
        <p:spPr>
          <a:xfrm>
            <a:off x="7685842" y="2584490"/>
            <a:ext cx="3031808"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Multi-Value Columns</a:t>
            </a:r>
            <a:endParaRPr lang="en-US" sz="2200" dirty="0"/>
          </a:p>
        </p:txBody>
      </p:sp>
      <p:sp>
        <p:nvSpPr>
          <p:cNvPr id="9" name="Text 7"/>
          <p:cNvSpPr/>
          <p:nvPr/>
        </p:nvSpPr>
        <p:spPr>
          <a:xfrm>
            <a:off x="7685842" y="3074908"/>
            <a:ext cx="5893475"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Accurately analyzing genres, directors, and countries needed the explode() technique.</a:t>
            </a:r>
            <a:endParaRPr lang="en-US" sz="1750" dirty="0"/>
          </a:p>
        </p:txBody>
      </p:sp>
      <p:sp>
        <p:nvSpPr>
          <p:cNvPr id="10" name="Shape 8"/>
          <p:cNvSpPr/>
          <p:nvPr/>
        </p:nvSpPr>
        <p:spPr>
          <a:xfrm>
            <a:off x="793790" y="4647724"/>
            <a:ext cx="6407944" cy="2819519"/>
          </a:xfrm>
          <a:prstGeom prst="roundRect">
            <a:avLst>
              <a:gd name="adj" fmla="val 7240"/>
            </a:avLst>
          </a:prstGeom>
          <a:solidFill>
            <a:srgbClr val="FAFFFA"/>
          </a:solidFill>
          <a:ln w="30480">
            <a:solidFill>
              <a:srgbClr val="CED9CE"/>
            </a:solidFill>
            <a:prstDash val="solid"/>
          </a:ln>
        </p:spPr>
        <p:txBody>
          <a:bodyPr/>
          <a:lstStyle/>
          <a:p>
            <a:endParaRPr lang="en-US"/>
          </a:p>
        </p:txBody>
      </p:sp>
      <p:sp>
        <p:nvSpPr>
          <p:cNvPr id="11" name="Text 9"/>
          <p:cNvSpPr/>
          <p:nvPr/>
        </p:nvSpPr>
        <p:spPr>
          <a:xfrm>
            <a:off x="1051084" y="490501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API Integration</a:t>
            </a:r>
            <a:endParaRPr lang="en-US" sz="2200" dirty="0"/>
          </a:p>
        </p:txBody>
      </p:sp>
      <p:sp>
        <p:nvSpPr>
          <p:cNvPr id="12" name="Text 10"/>
          <p:cNvSpPr/>
          <p:nvPr/>
        </p:nvSpPr>
        <p:spPr>
          <a:xfrm>
            <a:off x="1051084" y="5395436"/>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Managing API keys securely (st.secrets), handling potential connection errors or missing data gracefully.</a:t>
            </a:r>
            <a:endParaRPr lang="en-US" sz="1750" dirty="0"/>
          </a:p>
        </p:txBody>
      </p:sp>
      <p:sp>
        <p:nvSpPr>
          <p:cNvPr id="13" name="Shape 11"/>
          <p:cNvSpPr/>
          <p:nvPr/>
        </p:nvSpPr>
        <p:spPr>
          <a:xfrm>
            <a:off x="7428548" y="4647724"/>
            <a:ext cx="6408063" cy="2819519"/>
          </a:xfrm>
          <a:prstGeom prst="roundRect">
            <a:avLst>
              <a:gd name="adj" fmla="val 7240"/>
            </a:avLst>
          </a:prstGeom>
          <a:solidFill>
            <a:srgbClr val="FAFFFA"/>
          </a:solidFill>
          <a:ln w="30480">
            <a:solidFill>
              <a:srgbClr val="CED9CE"/>
            </a:solidFill>
            <a:prstDash val="solid"/>
          </a:ln>
        </p:spPr>
        <p:txBody>
          <a:bodyPr/>
          <a:lstStyle/>
          <a:p>
            <a:endParaRPr lang="en-US"/>
          </a:p>
        </p:txBody>
      </p:sp>
      <p:sp>
        <p:nvSpPr>
          <p:cNvPr id="14" name="Text 12"/>
          <p:cNvSpPr/>
          <p:nvPr/>
        </p:nvSpPr>
        <p:spPr>
          <a:xfrm>
            <a:off x="7685842" y="490501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UI/UX Iteration</a:t>
            </a:r>
            <a:endParaRPr lang="en-US" sz="2200" dirty="0"/>
          </a:p>
        </p:txBody>
      </p:sp>
      <p:sp>
        <p:nvSpPr>
          <p:cNvPr id="15" name="Text 13"/>
          <p:cNvSpPr/>
          <p:nvPr/>
        </p:nvSpPr>
        <p:spPr>
          <a:xfrm>
            <a:off x="7685842" y="5395436"/>
            <a:ext cx="5893475" cy="1814513"/>
          </a:xfrm>
          <a:prstGeom prst="rect">
            <a:avLst/>
          </a:prstGeom>
          <a:noFill/>
          <a:ln/>
        </p:spPr>
        <p:txBody>
          <a:bodyPr wrap="square" lIns="0" tIns="0" rIns="0" bIns="0" rtlCol="0" anchor="t"/>
          <a:lstStyle/>
          <a:p>
            <a:pPr marL="0" indent="0" algn="l">
              <a:lnSpc>
                <a:spcPts val="2850"/>
              </a:lnSpc>
              <a:buNone/>
            </a:pPr>
            <a:r>
              <a:rPr lang="en-US" sz="1750" dirty="0">
                <a:solidFill>
                  <a:srgbClr val="405449"/>
                </a:solidFill>
                <a:latin typeface="Nobile" pitchFamily="34" charset="0"/>
                <a:ea typeface="Nobile" pitchFamily="34" charset="-122"/>
                <a:cs typeface="Nobile" pitchFamily="34" charset="-120"/>
              </a:rPr>
              <a:t>Refining the layout, styling (CSS conflicts with Streamlit), and interactivity took several attempts to achieve the desired professional look and feel. (You can mention the journey from the initial simple look to the final version).</a:t>
            </a:r>
            <a:endParaRPr lang="en-US" sz="1750" dirty="0"/>
          </a:p>
        </p:txBody>
      </p:sp>
      <p:sp>
        <p:nvSpPr>
          <p:cNvPr id="16" name="Rectangle 15">
            <a:extLst>
              <a:ext uri="{FF2B5EF4-FFF2-40B4-BE49-F238E27FC236}">
                <a16:creationId xmlns:a16="http://schemas.microsoft.com/office/drawing/2014/main" id="{C5E533B3-DA2B-6853-4B5E-225B7CE353A8}"/>
              </a:ext>
            </a:extLst>
          </p:cNvPr>
          <p:cNvSpPr/>
          <p:nvPr/>
        </p:nvSpPr>
        <p:spPr>
          <a:xfrm>
            <a:off x="12788721" y="7467242"/>
            <a:ext cx="1841679" cy="703063"/>
          </a:xfrm>
          <a:prstGeom prst="rect">
            <a:avLst/>
          </a:prstGeom>
          <a:solidFill>
            <a:srgbClr val="FBFFFA"/>
          </a:solidFill>
          <a:ln>
            <a:solidFill>
              <a:srgbClr val="FBFFF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71042"/>
            <a:ext cx="6360081" cy="708779"/>
          </a:xfrm>
          <a:prstGeom prst="rect">
            <a:avLst/>
          </a:prstGeom>
          <a:noFill/>
          <a:ln/>
        </p:spPr>
        <p:txBody>
          <a:bodyPr wrap="none" lIns="0" tIns="0" rIns="0" bIns="0" rtlCol="0" anchor="t"/>
          <a:lstStyle/>
          <a:p>
            <a:pPr marL="0" indent="0" algn="l">
              <a:lnSpc>
                <a:spcPts val="5550"/>
              </a:lnSpc>
              <a:buNone/>
            </a:pPr>
            <a:r>
              <a:rPr lang="en-US" sz="4450" b="1" dirty="0">
                <a:solidFill>
                  <a:srgbClr val="438951"/>
                </a:solidFill>
                <a:latin typeface="Fraunces Extra Bold" pitchFamily="34" charset="0"/>
                <a:ea typeface="Fraunces Extra Bold" pitchFamily="34" charset="-122"/>
                <a:cs typeface="Fraunces Extra Bold" pitchFamily="34" charset="-120"/>
              </a:rPr>
              <a:t>Future Enhancements</a:t>
            </a:r>
            <a:endParaRPr lang="en-US" sz="4450" dirty="0"/>
          </a:p>
        </p:txBody>
      </p:sp>
      <p:sp>
        <p:nvSpPr>
          <p:cNvPr id="4" name="Text 1"/>
          <p:cNvSpPr/>
          <p:nvPr/>
        </p:nvSpPr>
        <p:spPr>
          <a:xfrm>
            <a:off x="793790" y="2719983"/>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5449"/>
                </a:solidFill>
                <a:latin typeface="Nobile" pitchFamily="34" charset="0"/>
                <a:ea typeface="Nobile" pitchFamily="34" charset="-122"/>
                <a:cs typeface="Nobile" pitchFamily="34" charset="-120"/>
              </a:rPr>
              <a:t>Add more streaming platforms (HBO Max, Apple TV+, etc.).</a:t>
            </a:r>
            <a:endParaRPr lang="en-US" sz="1750" dirty="0"/>
          </a:p>
        </p:txBody>
      </p:sp>
      <p:sp>
        <p:nvSpPr>
          <p:cNvPr id="5" name="Text 2"/>
          <p:cNvSpPr/>
          <p:nvPr/>
        </p:nvSpPr>
        <p:spPr>
          <a:xfrm>
            <a:off x="793790" y="3162181"/>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05449"/>
                </a:solidFill>
                <a:latin typeface="Nobile" pitchFamily="34" charset="0"/>
                <a:ea typeface="Nobile" pitchFamily="34" charset="-122"/>
                <a:cs typeface="Nobile" pitchFamily="34" charset="-120"/>
              </a:rPr>
              <a:t>Incorporate user ratings/sentiment analysis from sources like IMDb/Rotten Tomatoes.</a:t>
            </a:r>
            <a:endParaRPr lang="en-US" sz="1750" dirty="0"/>
          </a:p>
        </p:txBody>
      </p:sp>
      <p:sp>
        <p:nvSpPr>
          <p:cNvPr id="6" name="Text 3"/>
          <p:cNvSpPr/>
          <p:nvPr/>
        </p:nvSpPr>
        <p:spPr>
          <a:xfrm>
            <a:off x="793790" y="3967282"/>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05449"/>
                </a:solidFill>
                <a:latin typeface="Nobile" pitchFamily="34" charset="0"/>
                <a:ea typeface="Nobile" pitchFamily="34" charset="-122"/>
                <a:cs typeface="Nobile" pitchFamily="34" charset="-120"/>
              </a:rPr>
              <a:t>Implement more advanced analytics (e.g., predictive modeling for content success, time-series forecasting).</a:t>
            </a:r>
            <a:endParaRPr lang="en-US" sz="1750" dirty="0"/>
          </a:p>
        </p:txBody>
      </p:sp>
      <p:sp>
        <p:nvSpPr>
          <p:cNvPr id="7" name="Text 4"/>
          <p:cNvSpPr/>
          <p:nvPr/>
        </p:nvSpPr>
        <p:spPr>
          <a:xfrm>
            <a:off x="793790" y="4772382"/>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05449"/>
                </a:solidFill>
                <a:latin typeface="Nobile" pitchFamily="34" charset="0"/>
                <a:ea typeface="Nobile" pitchFamily="34" charset="-122"/>
                <a:cs typeface="Nobile" pitchFamily="34" charset="-120"/>
              </a:rPr>
              <a:t>User accounts for personalized dashboards or saving comparisons.</a:t>
            </a:r>
            <a:endParaRPr lang="en-US" sz="1750" dirty="0"/>
          </a:p>
        </p:txBody>
      </p:sp>
      <p:sp>
        <p:nvSpPr>
          <p:cNvPr id="8" name="Text 5"/>
          <p:cNvSpPr/>
          <p:nvPr/>
        </p:nvSpPr>
        <p:spPr>
          <a:xfrm>
            <a:off x="793790" y="5577483"/>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05449"/>
                </a:solidFill>
                <a:latin typeface="Nobile" pitchFamily="34" charset="0"/>
                <a:ea typeface="Nobile" pitchFamily="34" charset="-122"/>
                <a:cs typeface="Nobile" pitchFamily="34" charset="-120"/>
              </a:rPr>
              <a:t>Deployment to a cloud platform (Vercel, Heroku, etc.).</a:t>
            </a:r>
            <a:endParaRPr lang="en-US" sz="1750" dirty="0"/>
          </a:p>
        </p:txBody>
      </p:sp>
      <p:sp>
        <p:nvSpPr>
          <p:cNvPr id="9" name="Text 6"/>
          <p:cNvSpPr/>
          <p:nvPr/>
        </p:nvSpPr>
        <p:spPr>
          <a:xfrm>
            <a:off x="793790" y="6195536"/>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TotalTime>
  <Words>1160</Words>
  <Application>Microsoft Macintosh PowerPoint</Application>
  <PresentationFormat>Custom</PresentationFormat>
  <Paragraphs>131</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Fraunces Extra Bold</vt:lpstr>
      <vt:lpstr>Fraunces Light</vt:lpstr>
      <vt:lpstr>Nobile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PARAS TIKOO (RA2211027010048)</cp:lastModifiedBy>
  <cp:revision>3</cp:revision>
  <dcterms:created xsi:type="dcterms:W3CDTF">2025-11-02T13:38:10Z</dcterms:created>
  <dcterms:modified xsi:type="dcterms:W3CDTF">2025-11-02T13:42:00Z</dcterms:modified>
</cp:coreProperties>
</file>